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0"/>
  </p:notesMasterIdLst>
  <p:sldIdLst>
    <p:sldId id="264" r:id="rId2"/>
    <p:sldId id="271" r:id="rId3"/>
    <p:sldId id="266" r:id="rId4"/>
    <p:sldId id="274" r:id="rId5"/>
    <p:sldId id="272" r:id="rId6"/>
    <p:sldId id="278" r:id="rId7"/>
    <p:sldId id="273" r:id="rId8"/>
    <p:sldId id="265" r:id="rId9"/>
    <p:sldId id="268" r:id="rId10"/>
    <p:sldId id="279" r:id="rId11"/>
    <p:sldId id="276" r:id="rId12"/>
    <p:sldId id="280" r:id="rId13"/>
    <p:sldId id="277" r:id="rId14"/>
    <p:sldId id="282" r:id="rId15"/>
    <p:sldId id="262" r:id="rId16"/>
    <p:sldId id="281" r:id="rId17"/>
    <p:sldId id="258" r:id="rId18"/>
    <p:sldId id="263"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79"/>
    <p:restoredTop sz="76475"/>
  </p:normalViewPr>
  <p:slideViewPr>
    <p:cSldViewPr snapToGrid="0">
      <p:cViewPr varScale="1">
        <p:scale>
          <a:sx n="95" d="100"/>
          <a:sy n="95" d="100"/>
        </p:scale>
        <p:origin x="1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FF370-B8E5-6344-B1C8-E16A54C4027A}" type="datetimeFigureOut">
              <a:rPr kumimoji="1" lang="ja-JP" altLang="en-US" smtClean="0"/>
              <a:t>2023/2/2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AB551D-1741-0C45-AA2D-BE8FB478CDE4}" type="slidenum">
              <a:rPr kumimoji="1" lang="ja-JP" altLang="en-US" smtClean="0"/>
              <a:t>‹#›</a:t>
            </a:fld>
            <a:endParaRPr kumimoji="1" lang="ja-JP" altLang="en-US"/>
          </a:p>
        </p:txBody>
      </p:sp>
    </p:spTree>
    <p:extLst>
      <p:ext uri="{BB962C8B-B14F-4D97-AF65-F5344CB8AC3E}">
        <p14:creationId xmlns:p14="http://schemas.microsoft.com/office/powerpoint/2010/main" val="20209766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今からグループ</a:t>
            </a:r>
            <a:r>
              <a:rPr kumimoji="1" lang="en-US" altLang="ja-JP" dirty="0"/>
              <a:t>3</a:t>
            </a:r>
            <a:r>
              <a:rPr kumimoji="1" lang="ja-JP" altLang="en-US"/>
              <a:t>の制作物ストワズについて発表しますよろしくお願いします。</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a:t>
            </a:fld>
            <a:endParaRPr kumimoji="1" lang="ja-JP" altLang="en-US"/>
          </a:p>
        </p:txBody>
      </p:sp>
    </p:spTree>
    <p:extLst>
      <p:ext uri="{BB962C8B-B14F-4D97-AF65-F5344CB8AC3E}">
        <p14:creationId xmlns:p14="http://schemas.microsoft.com/office/powerpoint/2010/main" val="172798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実際のサインイン、サインアップ画面はこのようになっていて、フォームにメールアドレスとパスワードを入力し、ボタンを押すことで認証そしてカレンダー画面へ自動で遷移します。</a:t>
            </a:r>
            <a:endParaRPr kumimoji="1" lang="en-US" altLang="ja-JP" dirty="0"/>
          </a:p>
          <a:p>
            <a:r>
              <a:rPr kumimoji="1" lang="ja-JP" altLang="en-US"/>
              <a:t>また、右上にあるログアウトと書かれた赤いボタンを押すことでログアウトを行うこともできます。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10</a:t>
            </a:fld>
            <a:endParaRPr kumimoji="1" lang="ja-JP" altLang="en-US"/>
          </a:p>
        </p:txBody>
      </p:sp>
    </p:spTree>
    <p:extLst>
      <p:ext uri="{BB962C8B-B14F-4D97-AF65-F5344CB8AC3E}">
        <p14:creationId xmlns:p14="http://schemas.microsoft.com/office/powerpoint/2010/main" val="2110551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次にカレンダーの部分について説明します。</a:t>
            </a:r>
            <a:endParaRPr kumimoji="1" lang="en-US" altLang="ja-JP" dirty="0"/>
          </a:p>
          <a:p>
            <a:r>
              <a:rPr kumimoji="1" lang="ja-JP" altLang="en-US"/>
              <a:t>カレンダー表示には</a:t>
            </a:r>
            <a:r>
              <a:rPr kumimoji="1" lang="en-US" altLang="ja-JP" dirty="0"/>
              <a:t>Full Calendar</a:t>
            </a:r>
            <a:r>
              <a:rPr kumimoji="1" lang="ja-JP" altLang="en-US"/>
              <a:t>という簡単にカレンダーを表示するライブラリを用いています。</a:t>
            </a:r>
            <a:endParaRPr kumimoji="1" lang="en-US" altLang="ja-JP" dirty="0"/>
          </a:p>
          <a:p>
            <a:r>
              <a:rPr kumimoji="1" lang="ja-JP" altLang="en-US"/>
              <a:t>この形をとることで、リアルタイム更新、モーダル表示など</a:t>
            </a:r>
            <a:r>
              <a:rPr kumimoji="1" lang="en-US" altLang="ja-JP" dirty="0"/>
              <a:t>UX</a:t>
            </a:r>
            <a:r>
              <a:rPr kumimoji="1" lang="ja-JP" altLang="en-US"/>
              <a:t>向上のためのリソースを割くことができました。</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11</a:t>
            </a:fld>
            <a:endParaRPr kumimoji="1" lang="ja-JP" altLang="en-US"/>
          </a:p>
        </p:txBody>
      </p:sp>
    </p:spTree>
    <p:extLst>
      <p:ext uri="{BB962C8B-B14F-4D97-AF65-F5344CB8AC3E}">
        <p14:creationId xmlns:p14="http://schemas.microsoft.com/office/powerpoint/2010/main" val="2331327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また、最初のデモ動画では紹介していませんでしたが、大なり小なりのボタンを押すと</a:t>
            </a:r>
            <a:r>
              <a:rPr kumimoji="1" lang="en-US" altLang="ja-JP" dirty="0"/>
              <a:t>1</a:t>
            </a:r>
            <a:r>
              <a:rPr kumimoji="1" lang="ja-JP" altLang="en-US"/>
              <a:t>月遷移することができ、</a:t>
            </a:r>
            <a:r>
              <a:rPr kumimoji="1" lang="en-US" altLang="ja-JP" dirty="0"/>
              <a:t>week day</a:t>
            </a:r>
            <a:r>
              <a:rPr kumimoji="1" lang="ja-JP" altLang="en-US"/>
              <a:t>のボタンを押すと月カレンダーだけでなく週カレンダー、日程表も見ることができます。</a:t>
            </a:r>
            <a:endParaRPr kumimoji="1" lang="en-US" altLang="ja-JP" dirty="0"/>
          </a:p>
          <a:p>
            <a:r>
              <a:rPr kumimoji="1" lang="ja-JP" altLang="en-US"/>
              <a:t>加えて予定の時間もきちんと</a:t>
            </a:r>
            <a:r>
              <a:rPr kumimoji="1" lang="en-US" altLang="ja-JP" dirty="0"/>
              <a:t>15</a:t>
            </a:r>
            <a:r>
              <a:rPr kumimoji="1" lang="ja-JP" altLang="en-US"/>
              <a:t>分単位で確認することができます。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12</a:t>
            </a:fld>
            <a:endParaRPr kumimoji="1" lang="ja-JP" altLang="en-US"/>
          </a:p>
        </p:txBody>
      </p:sp>
    </p:spTree>
    <p:extLst>
      <p:ext uri="{BB962C8B-B14F-4D97-AF65-F5344CB8AC3E}">
        <p14:creationId xmlns:p14="http://schemas.microsoft.com/office/powerpoint/2010/main" val="378015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よて</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13</a:t>
            </a:fld>
            <a:endParaRPr kumimoji="1" lang="ja-JP" altLang="en-US"/>
          </a:p>
        </p:txBody>
      </p:sp>
    </p:spTree>
    <p:extLst>
      <p:ext uri="{BB962C8B-B14F-4D97-AF65-F5344CB8AC3E}">
        <p14:creationId xmlns:p14="http://schemas.microsoft.com/office/powerpoint/2010/main" val="123860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よて</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14</a:t>
            </a:fld>
            <a:endParaRPr kumimoji="1" lang="ja-JP" altLang="en-US"/>
          </a:p>
        </p:txBody>
      </p:sp>
    </p:spTree>
    <p:extLst>
      <p:ext uri="{BB962C8B-B14F-4D97-AF65-F5344CB8AC3E}">
        <p14:creationId xmlns:p14="http://schemas.microsoft.com/office/powerpoint/2010/main" val="3306262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15</a:t>
            </a:fld>
            <a:endParaRPr kumimoji="1" lang="ja-JP" altLang="en-US"/>
          </a:p>
        </p:txBody>
      </p:sp>
    </p:spTree>
    <p:extLst>
      <p:ext uri="{BB962C8B-B14F-4D97-AF65-F5344CB8AC3E}">
        <p14:creationId xmlns:p14="http://schemas.microsoft.com/office/powerpoint/2010/main" val="2521133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以上でグループ</a:t>
            </a:r>
            <a:r>
              <a:rPr kumimoji="1" lang="en-US" altLang="ja-JP" dirty="0"/>
              <a:t>3</a:t>
            </a:r>
            <a:r>
              <a:rPr kumimoji="1" lang="ja-JP" altLang="en-US"/>
              <a:t>の発表を終わります。ありがとうございました。</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16</a:t>
            </a:fld>
            <a:endParaRPr kumimoji="1" lang="ja-JP" altLang="en-US"/>
          </a:p>
        </p:txBody>
      </p:sp>
    </p:spTree>
    <p:extLst>
      <p:ext uri="{BB962C8B-B14F-4D97-AF65-F5344CB8AC3E}">
        <p14:creationId xmlns:p14="http://schemas.microsoft.com/office/powerpoint/2010/main" val="141771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突然ですが皆さん、先月全部でいくら使ったか覚えていますか？</a:t>
            </a:r>
            <a:endParaRPr kumimoji="1" lang="en-US" altLang="ja-JP" dirty="0"/>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2</a:t>
            </a:fld>
            <a:endParaRPr kumimoji="1" lang="ja-JP" altLang="en-US"/>
          </a:p>
        </p:txBody>
      </p:sp>
    </p:spTree>
    <p:extLst>
      <p:ext uri="{BB962C8B-B14F-4D97-AF65-F5344CB8AC3E}">
        <p14:creationId xmlns:p14="http://schemas.microsoft.com/office/powerpoint/2010/main" val="2021677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少なくとも私は覚えていません。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そのせいでいつも気づいたら稼いだお金がなくなっていた、口座の金額が思ったよりも減っていたなんてことが起こります。</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3</a:t>
            </a:fld>
            <a:endParaRPr kumimoji="1" lang="ja-JP" altLang="en-US"/>
          </a:p>
        </p:txBody>
      </p:sp>
    </p:spTree>
    <p:extLst>
      <p:ext uri="{BB962C8B-B14F-4D97-AF65-F5344CB8AC3E}">
        <p14:creationId xmlns:p14="http://schemas.microsoft.com/office/powerpoint/2010/main" val="3071999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これらの現象が起こる原因として、月にいくら使うかの予算を立てていない、飲み会や買い物など一回にいくら使うかを決めずに行ってしまうなどが挙げられます。</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4</a:t>
            </a:fld>
            <a:endParaRPr kumimoji="1" lang="ja-JP" altLang="en-US"/>
          </a:p>
        </p:txBody>
      </p:sp>
    </p:spTree>
    <p:extLst>
      <p:ext uri="{BB962C8B-B14F-4D97-AF65-F5344CB8AC3E}">
        <p14:creationId xmlns:p14="http://schemas.microsoft.com/office/powerpoint/2010/main" val="3798593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そこで私たちは</a:t>
            </a:r>
            <a:r>
              <a:rPr kumimoji="1" lang="en-US" altLang="ja-JP" dirty="0"/>
              <a:t>1</a:t>
            </a:r>
            <a:r>
              <a:rPr kumimoji="1" lang="ja-JP" altLang="en-US"/>
              <a:t>日ごとの予定と支出を管理し、お金の無駄遣いを防止するアプリ、ストワズを制作しました。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では早速どのようにして予定と支出を管理しているかについてデモ動画と一緒に紹介していきます。</a:t>
            </a:r>
          </a:p>
          <a:p>
            <a:endParaRPr kumimoji="1" lang="ja-JP" altLang="en-US"/>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5</a:t>
            </a:fld>
            <a:endParaRPr kumimoji="1" lang="ja-JP" altLang="en-US"/>
          </a:p>
        </p:txBody>
      </p:sp>
    </p:spTree>
    <p:extLst>
      <p:ext uri="{BB962C8B-B14F-4D97-AF65-F5344CB8AC3E}">
        <p14:creationId xmlns:p14="http://schemas.microsoft.com/office/powerpoint/2010/main" val="1947585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カレンダー画面は動画のようになっていて、登録したい日付を選択するとモーダルが表示され予定を追加できるようになっています。</a:t>
            </a:r>
            <a:endParaRPr kumimoji="1" lang="en-US" altLang="ja-JP" dirty="0"/>
          </a:p>
          <a:p>
            <a:r>
              <a:rPr kumimoji="1" lang="ja-JP" altLang="en-US"/>
              <a:t>そして予定のタイトル、開始時間、終了時間、支出と収入を入力すると予定登録が完了し、支出と予定を結びつけて管理できるようになっています。</a:t>
            </a:r>
            <a:endParaRPr kumimoji="1" lang="en-US" altLang="ja-JP" dirty="0"/>
          </a:p>
          <a:p>
            <a:r>
              <a:rPr kumimoji="1" lang="ja-JP" altLang="en-US"/>
              <a:t>また、左にあるサイドバーではその月合計の予算や支出を見ることもできます。</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6</a:t>
            </a:fld>
            <a:endParaRPr kumimoji="1" lang="ja-JP" altLang="en-US"/>
          </a:p>
        </p:txBody>
      </p:sp>
    </p:spTree>
    <p:extLst>
      <p:ext uri="{BB962C8B-B14F-4D97-AF65-F5344CB8AC3E}">
        <p14:creationId xmlns:p14="http://schemas.microsoft.com/office/powerpoint/2010/main" val="2201930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このアプリを用いるメリットは先ほどのデモ動画の通り、予定と予算を結びつけて管理し、その月の収支、予算が一目でわかることによる無駄遣いの防止が挙げられます。</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7</a:t>
            </a:fld>
            <a:endParaRPr kumimoji="1" lang="ja-JP" altLang="en-US"/>
          </a:p>
        </p:txBody>
      </p:sp>
    </p:spTree>
    <p:extLst>
      <p:ext uri="{BB962C8B-B14F-4D97-AF65-F5344CB8AC3E}">
        <p14:creationId xmlns:p14="http://schemas.microsoft.com/office/powerpoint/2010/main" val="2670757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このアプリの機能について詳しく説明します。</a:t>
            </a:r>
            <a:endParaRPr kumimoji="1" lang="en-US" altLang="ja-JP" dirty="0"/>
          </a:p>
          <a:p>
            <a:r>
              <a:rPr kumimoji="1" lang="ja-JP" altLang="en-US"/>
              <a:t>このアプリの機能は大きく</a:t>
            </a:r>
            <a:r>
              <a:rPr kumimoji="1" lang="en-US" altLang="ja-JP" dirty="0"/>
              <a:t>3</a:t>
            </a:r>
            <a:r>
              <a:rPr kumimoji="1" lang="ja-JP" altLang="en-US"/>
              <a:t>つに分けることができサインイン、サインアウトの認証機能、予定や予算の登録機能、予算や月毎の支出を管理する金銭管理機能の</a:t>
            </a:r>
            <a:r>
              <a:rPr kumimoji="1" lang="en-US" altLang="ja-JP" dirty="0"/>
              <a:t>3</a:t>
            </a:r>
            <a:r>
              <a:rPr kumimoji="1" lang="ja-JP" altLang="en-US"/>
              <a:t>つがあります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8</a:t>
            </a:fld>
            <a:endParaRPr kumimoji="1" lang="ja-JP" altLang="en-US"/>
          </a:p>
        </p:txBody>
      </p:sp>
    </p:spTree>
    <p:extLst>
      <p:ext uri="{BB962C8B-B14F-4D97-AF65-F5344CB8AC3E}">
        <p14:creationId xmlns:p14="http://schemas.microsoft.com/office/powerpoint/2010/main" val="367516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はじめに認証機能について説明します。</a:t>
            </a:r>
            <a:endParaRPr kumimoji="1" lang="en-US" altLang="ja-JP" dirty="0"/>
          </a:p>
          <a:p>
            <a:r>
              <a:rPr kumimoji="1" lang="ja-JP" altLang="en-US"/>
              <a:t>このアプリではユーザー認証をバックエンドではなく、</a:t>
            </a:r>
            <a:r>
              <a:rPr kumimoji="1" lang="en-US" altLang="ja-JP" dirty="0"/>
              <a:t>Google</a:t>
            </a:r>
            <a:r>
              <a:rPr kumimoji="1" lang="ja-JP" altLang="en-US"/>
              <a:t>が開発したプラットフォームである</a:t>
            </a:r>
            <a:r>
              <a:rPr kumimoji="1" lang="en-US" altLang="ja-JP" dirty="0"/>
              <a:t>Firebase</a:t>
            </a:r>
            <a:r>
              <a:rPr kumimoji="1" lang="ja-JP" altLang="en-US"/>
              <a:t>を用いてフロントエンドで実装するといった形をとりました。</a:t>
            </a:r>
            <a:endParaRPr kumimoji="1" lang="en-US" altLang="ja-JP" dirty="0"/>
          </a:p>
          <a:p>
            <a:r>
              <a:rPr kumimoji="1" lang="ja-JP" altLang="en-US"/>
              <a:t>認証機能を実装することで、ユーザごとの個別ページを作成することができまた、その機能を</a:t>
            </a:r>
            <a:r>
              <a:rPr kumimoji="1" lang="en-US" altLang="ja-JP" dirty="0"/>
              <a:t>Firebase</a:t>
            </a:r>
            <a:r>
              <a:rPr kumimoji="1" lang="ja-JP" altLang="en-US"/>
              <a:t>を採用して実装することでバックエンドの負担を減らすこともできました。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9</a:t>
            </a:fld>
            <a:endParaRPr kumimoji="1" lang="ja-JP" altLang="en-US"/>
          </a:p>
        </p:txBody>
      </p:sp>
    </p:spTree>
    <p:extLst>
      <p:ext uri="{BB962C8B-B14F-4D97-AF65-F5344CB8AC3E}">
        <p14:creationId xmlns:p14="http://schemas.microsoft.com/office/powerpoint/2010/main" val="4173994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33F5BC-1EBB-58FA-832B-45D362C24A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D01AEFA-6B6C-D388-2E5C-3D76B8E10C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77D2B3C-FFF4-E62E-8716-E9B239EF00F8}"/>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A98D25E9-0274-6866-3E4C-3D7CBCA81BC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A9EA59C8-7890-FA84-8D23-511F3D106416}"/>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18880851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89E4C9-61C9-E0E6-A449-0EA2A4F5DBC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788FAFC-D2FA-746C-D942-7240852616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2C3F4A-06C3-CADB-185E-594FDDB6E3B5}"/>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E34F18FE-E529-1B67-1B87-96CE2925C183}"/>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5CCA1AAA-C046-BF13-7945-FAD423ABFE3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1964994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0AE1489-0980-9B93-D059-ABD6CE7E93F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520563B-6F73-11C4-CE1D-5C3F3FBF685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6BE17FA-8E31-0F79-137F-DAA905FEAF71}"/>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D9F86E68-8F84-EF87-E16C-734BD04113E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95EEC946-2D81-93A2-D7AB-0721B2C35E3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57963357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1D2186-9B3B-6B25-B18C-BDFD414A8A7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B644CEC-B7BC-FD79-F76A-FC1E270EA3A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F109AB1-04B2-AF26-1A99-C1937760F481}"/>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E4AAFD3B-EA34-F5B3-B5AF-39B61B47B8E2}"/>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50E469F7-8385-EA61-C49D-1FA23DB77806}"/>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90529891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A01DE-3E34-8480-C30D-E49B23E04D3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87E1FD-6101-D858-C2F7-B0CFF41D58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B7873BD-ECAB-F04B-058C-47F7031A4BA9}"/>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2008F6A6-3AD1-01A4-FFBA-AA48967C9720}"/>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7019C79F-6FBB-C7B3-8A7F-7DB17E256BEB}"/>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5072945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B952E4-5FFE-235E-CB3F-4094A315C96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4835853-A53E-BAC3-3A00-FE74E2D0C2E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73FFAD9-674B-1318-611C-50092879EF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54AB1D8-AB4A-BBEC-AEB5-B0C8FF8ACDB0}"/>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6" name="フッター プレースホルダー 5">
            <a:extLst>
              <a:ext uri="{FF2B5EF4-FFF2-40B4-BE49-F238E27FC236}">
                <a16:creationId xmlns:a16="http://schemas.microsoft.com/office/drawing/2014/main" id="{76A3F4D6-D261-8BD0-6E57-BDD7A33D2D3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7942ABEA-2C27-B9CE-A3EF-549EC59841BA}"/>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4253049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B166B4-F6F2-8565-131A-A2A8A614EE8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8460415-969A-119F-0639-9EBE7B9B60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944B764-4BAA-B7E8-E937-D22C9FC089F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8D5672-3E65-3B82-18B5-B0CF842350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E617FD0-3C33-5F62-1534-A76BF673709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E29253B-9A6D-8E64-BD70-D500A7DE873B}"/>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8" name="フッター プレースホルダー 7">
            <a:extLst>
              <a:ext uri="{FF2B5EF4-FFF2-40B4-BE49-F238E27FC236}">
                <a16:creationId xmlns:a16="http://schemas.microsoft.com/office/drawing/2014/main" id="{6EDC5229-5FE2-2E7E-574C-CA219D78771F}"/>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E3B32677-56ED-3027-A270-6A30C9507191}"/>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0777355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32FB11-387E-77DE-1888-B48B70773B3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C63FCA5-EBDE-E987-FCA6-82D4333D9CA6}"/>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4" name="フッター プレースホルダー 3">
            <a:extLst>
              <a:ext uri="{FF2B5EF4-FFF2-40B4-BE49-F238E27FC236}">
                <a16:creationId xmlns:a16="http://schemas.microsoft.com/office/drawing/2014/main" id="{B79EED14-61A7-627A-802D-CBF79D1C02E7}"/>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B96363AA-B8E2-C115-40BC-41B0D93CF41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66244200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A002372-16FD-4BD8-CE6C-F7D75D24018E}"/>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3" name="フッター プレースホルダー 2">
            <a:extLst>
              <a:ext uri="{FF2B5EF4-FFF2-40B4-BE49-F238E27FC236}">
                <a16:creationId xmlns:a16="http://schemas.microsoft.com/office/drawing/2014/main" id="{0EB2482C-B274-3E13-01AE-1679D51866C5}"/>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302DC0AA-6C71-6BED-EE89-9A9D83DBEB17}"/>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8991233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62FEE-8306-8D6A-A314-F19845C43E1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0F2B635-BB8E-E973-52E8-18C619479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8FC60E7-1EC0-8B44-EB0D-625F1911F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D95924-19D3-A93E-4FBA-805A774745D8}"/>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6" name="フッター プレースホルダー 5">
            <a:extLst>
              <a:ext uri="{FF2B5EF4-FFF2-40B4-BE49-F238E27FC236}">
                <a16:creationId xmlns:a16="http://schemas.microsoft.com/office/drawing/2014/main" id="{2EFD1F5A-E250-4088-488F-5BE12D71CE07}"/>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F11B0B8-D716-3452-C5AC-E81B65DF3330}"/>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1369111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5E1A5-A29D-C33E-62F5-3AE1A7E2ED2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DB9063B-5DEF-8B9F-C92B-2CF8B268A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4B1DD02-6C9D-50D2-E249-2432A2A7B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8D9FA99-5565-BA34-C158-752ABF182470}"/>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6" name="フッター プレースホルダー 5">
            <a:extLst>
              <a:ext uri="{FF2B5EF4-FFF2-40B4-BE49-F238E27FC236}">
                <a16:creationId xmlns:a16="http://schemas.microsoft.com/office/drawing/2014/main" id="{29474BC2-1070-2D66-1B0C-A9D19ADB2A67}"/>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21BE911-25C7-F6E1-5E59-04E8173829C8}"/>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4251473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FFDD07B-670C-5CF0-4BD1-615538A18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B34DBB4-F3F6-FAB9-724C-50A454B9F2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12CDD3-AFF9-42B8-B0C6-86CBF34F47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629B5160-241C-FB6C-27A7-7DEED21B2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B6D5C15A-8E08-6942-F375-5C3FD1B20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41861507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BF27E926-733E-8110-76EC-9863A01E19AF}"/>
              </a:ext>
            </a:extLst>
          </p:cNvPr>
          <p:cNvSpPr/>
          <p:nvPr/>
        </p:nvSpPr>
        <p:spPr>
          <a:xfrm>
            <a:off x="-1" y="255357"/>
            <a:ext cx="4516643" cy="10772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endParaRPr>
          </a:p>
        </p:txBody>
      </p:sp>
      <p:sp>
        <p:nvSpPr>
          <p:cNvPr id="19" name="タイトル 1">
            <a:extLst>
              <a:ext uri="{FF2B5EF4-FFF2-40B4-BE49-F238E27FC236}">
                <a16:creationId xmlns:a16="http://schemas.microsoft.com/office/drawing/2014/main" id="{8D06F3AC-B504-F280-5451-14D0C1F0C01B}"/>
              </a:ext>
            </a:extLst>
          </p:cNvPr>
          <p:cNvSpPr>
            <a:spLocks noGrp="1"/>
          </p:cNvSpPr>
          <p:nvPr>
            <p:ph type="ctrTitle"/>
          </p:nvPr>
        </p:nvSpPr>
        <p:spPr>
          <a:xfrm>
            <a:off x="5232533" y="2480949"/>
            <a:ext cx="5755660" cy="1815882"/>
          </a:xfrm>
        </p:spPr>
        <p:txBody>
          <a:bodyPr anchor="b">
            <a:noAutofit/>
          </a:bodyPr>
          <a:lstStyle/>
          <a:p>
            <a:pPr algn="l"/>
            <a:r>
              <a:rPr kumimoji="1" lang="ja-JP" altLang="en-US" sz="9600">
                <a:solidFill>
                  <a:schemeClr val="accent1">
                    <a:lumMod val="60000"/>
                    <a:lumOff val="40000"/>
                  </a:schemeClr>
                </a:solidFill>
                <a:latin typeface="Hiragino Sans W4" panose="020B0400000000000000" pitchFamily="34" charset="-128"/>
                <a:ea typeface="Hiragino Sans W4" panose="020B0400000000000000" pitchFamily="34" charset="-128"/>
              </a:rPr>
              <a:t>ストワズ</a:t>
            </a:r>
          </a:p>
        </p:txBody>
      </p:sp>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2266726" y="3388890"/>
            <a:ext cx="2629334" cy="990442"/>
          </a:xfrm>
          <a:prstGeom prst="rect">
            <a:avLst/>
          </a:prstGeom>
        </p:spPr>
        <p:txBody>
          <a:bodyPr lIns="109728" tIns="109728" rIns="109728" bIns="91440" anchor="b">
            <a:norm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endParaRPr kumimoji="1" lang="ja-JP" altLang="en-US">
              <a:solidFill>
                <a:schemeClr val="tx2"/>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EE202671-EAA8-4A7B-1233-E2C4C1ECC394}"/>
              </a:ext>
            </a:extLst>
          </p:cNvPr>
          <p:cNvSpPr txBox="1"/>
          <p:nvPr/>
        </p:nvSpPr>
        <p:spPr>
          <a:xfrm>
            <a:off x="5103339" y="5456646"/>
            <a:ext cx="7400544" cy="1815882"/>
          </a:xfrm>
          <a:prstGeom prst="rect">
            <a:avLst/>
          </a:prstGeom>
          <a:noFill/>
        </p:spPr>
        <p:txBody>
          <a:bodyPr wrap="square" rtlCol="0">
            <a:spAutoFit/>
          </a:bodyPr>
          <a:lstStyle/>
          <a:p>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メンバー</a:t>
            </a:r>
            <a:endParaRPr kumimoji="1"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　</a:t>
            </a:r>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水谷祐生　島田優希　</a:t>
            </a:r>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岩藤正治</a:t>
            </a:r>
            <a:endParaRPr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　山田遼太 　</a:t>
            </a:r>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三澤一太　林航平　二見龍介</a:t>
            </a:r>
            <a:endParaRPr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endPar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E881B0B7-84A1-96ED-7A7E-850B8D9B2C41}"/>
              </a:ext>
            </a:extLst>
          </p:cNvPr>
          <p:cNvPicPr>
            <a:picLocks noChangeAspect="1"/>
          </p:cNvPicPr>
          <p:nvPr/>
        </p:nvPicPr>
        <p:blipFill>
          <a:blip r:embed="rId3"/>
          <a:stretch>
            <a:fillRect/>
          </a:stretch>
        </p:blipFill>
        <p:spPr>
          <a:xfrm>
            <a:off x="2137532" y="1719975"/>
            <a:ext cx="2965807" cy="2659357"/>
          </a:xfrm>
          <a:prstGeom prst="rect">
            <a:avLst/>
          </a:prstGeom>
        </p:spPr>
      </p:pic>
      <p:sp>
        <p:nvSpPr>
          <p:cNvPr id="22" name="テキスト ボックス 21">
            <a:extLst>
              <a:ext uri="{FF2B5EF4-FFF2-40B4-BE49-F238E27FC236}">
                <a16:creationId xmlns:a16="http://schemas.microsoft.com/office/drawing/2014/main" id="{82A0883A-9B96-EFA5-0FB6-09D53FD7AE86}"/>
              </a:ext>
            </a:extLst>
          </p:cNvPr>
          <p:cNvSpPr txBox="1"/>
          <p:nvPr/>
        </p:nvSpPr>
        <p:spPr>
          <a:xfrm>
            <a:off x="128988" y="296462"/>
            <a:ext cx="4547616" cy="1077218"/>
          </a:xfrm>
          <a:prstGeom prst="rect">
            <a:avLst/>
          </a:prstGeom>
          <a:noFill/>
        </p:spPr>
        <p:txBody>
          <a:bodyPr wrap="square" rtlCol="0">
            <a:spAutoFit/>
          </a:bodyPr>
          <a:lstStyle/>
          <a:p>
            <a:r>
              <a:rPr lang="en"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Team Development</a:t>
            </a:r>
          </a:p>
          <a:p>
            <a:r>
              <a:rPr kumimoji="1" lang="en"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Group</a:t>
            </a:r>
            <a:r>
              <a:rPr kumimoji="1" lang="ja-JP" altLang="en-US" sz="3200">
                <a:solidFill>
                  <a:schemeClr val="tx1">
                    <a:lumMod val="50000"/>
                    <a:lumOff val="50000"/>
                  </a:schemeClr>
                </a:solidFill>
                <a:latin typeface="Hiragino Sans W4" panose="020B0400000000000000" pitchFamily="34" charset="-128"/>
                <a:ea typeface="Hiragino Sans W4" panose="020B0400000000000000" pitchFamily="34" charset="-128"/>
              </a:rPr>
              <a:t> </a:t>
            </a:r>
            <a:r>
              <a:rPr kumimoji="1" lang="en-US"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03</a:t>
            </a:r>
            <a:endParaRPr kumimoji="1" lang="ja-JP" altLang="en-US" sz="3200">
              <a:solidFill>
                <a:schemeClr val="tx1">
                  <a:lumMod val="50000"/>
                  <a:lumOff val="5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14565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3640081" y="2933779"/>
            <a:ext cx="4911838" cy="990442"/>
          </a:xfrm>
          <a:prstGeom prst="rect">
            <a:avLst/>
          </a:prstGeom>
        </p:spPr>
        <p:txBody>
          <a:bodyPr lIns="109728" tIns="109728" rIns="109728" bIns="91440" anchor="b">
            <a:no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r>
              <a:rPr kumimoji="1" lang="ja-JP" altLang="en-US" sz="3200">
                <a:solidFill>
                  <a:schemeClr val="tx2"/>
                </a:solidFill>
                <a:latin typeface="Hiragino Sans W4" panose="020B0400000000000000" pitchFamily="34" charset="-128"/>
                <a:ea typeface="Hiragino Sans W4" panose="020B0400000000000000" pitchFamily="34" charset="-128"/>
              </a:rPr>
              <a:t>デモ動画</a:t>
            </a:r>
            <a:endParaRPr lang="en-US" altLang="ja-JP" sz="3200" dirty="0">
              <a:solidFill>
                <a:schemeClr val="tx2"/>
              </a:solidFill>
              <a:latin typeface="Hiragino Sans W4" panose="020B0400000000000000" pitchFamily="34" charset="-128"/>
              <a:ea typeface="Hiragino Sans W4" panose="020B0400000000000000" pitchFamily="34" charset="-128"/>
            </a:endParaRPr>
          </a:p>
          <a:p>
            <a:pPr algn="l"/>
            <a:r>
              <a:rPr kumimoji="1" lang="en-US" altLang="ja-JP" sz="3200" dirty="0">
                <a:solidFill>
                  <a:schemeClr val="tx2"/>
                </a:solidFill>
                <a:latin typeface="Hiragino Sans W4" panose="020B0400000000000000" pitchFamily="34" charset="-128"/>
                <a:ea typeface="Hiragino Sans W4" panose="020B0400000000000000" pitchFamily="34" charset="-128"/>
              </a:rPr>
              <a:t>2</a:t>
            </a:r>
            <a:r>
              <a:rPr kumimoji="1" lang="ja-JP" altLang="en-US" sz="3200">
                <a:solidFill>
                  <a:schemeClr val="tx2"/>
                </a:solidFill>
                <a:latin typeface="Hiragino Sans W4" panose="020B0400000000000000" pitchFamily="34" charset="-128"/>
                <a:ea typeface="Hiragino Sans W4" panose="020B0400000000000000" pitchFamily="34" charset="-128"/>
              </a:rPr>
              <a:t>限の時間に取りま</a:t>
            </a:r>
            <a:r>
              <a:rPr lang="ja-JP" altLang="en-US" sz="3200">
                <a:solidFill>
                  <a:schemeClr val="tx2"/>
                </a:solidFill>
                <a:latin typeface="Hiragino Sans W4" panose="020B0400000000000000" pitchFamily="34" charset="-128"/>
                <a:ea typeface="Hiragino Sans W4" panose="020B0400000000000000" pitchFamily="34" charset="-128"/>
              </a:rPr>
              <a:t>す</a:t>
            </a:r>
            <a:r>
              <a:rPr lang="en-US" altLang="ja-JP" sz="3200" dirty="0">
                <a:solidFill>
                  <a:schemeClr val="tx2"/>
                </a:solidFill>
                <a:latin typeface="Hiragino Sans W4" panose="020B0400000000000000" pitchFamily="34" charset="-128"/>
                <a:ea typeface="Hiragino Sans W4" panose="020B0400000000000000" pitchFamily="34" charset="-128"/>
              </a:rPr>
              <a:t>...</a:t>
            </a:r>
            <a:endParaRPr kumimoji="1" lang="en-US" altLang="ja-JP" sz="3200" dirty="0">
              <a:solidFill>
                <a:schemeClr val="tx2"/>
              </a:solidFill>
              <a:latin typeface="Hiragino Sans W4" panose="020B0400000000000000" pitchFamily="34" charset="-128"/>
              <a:ea typeface="Hiragino Sans W4" panose="020B0400000000000000" pitchFamily="34" charset="-128"/>
            </a:endParaRPr>
          </a:p>
        </p:txBody>
      </p:sp>
      <p:pic>
        <p:nvPicPr>
          <p:cNvPr id="2" name="オブ演デモ02">
            <a:hlinkClick r:id="" action="ppaction://media"/>
            <a:extLst>
              <a:ext uri="{FF2B5EF4-FFF2-40B4-BE49-F238E27FC236}">
                <a16:creationId xmlns:a16="http://schemas.microsoft.com/office/drawing/2014/main" id="{A82F2F9D-9F74-01F2-AA63-E9F9156786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7048034"/>
          </a:xfrm>
          <a:prstGeom prst="rect">
            <a:avLst/>
          </a:prstGeom>
        </p:spPr>
      </p:pic>
    </p:spTree>
    <p:extLst>
      <p:ext uri="{BB962C8B-B14F-4D97-AF65-F5344CB8AC3E}">
        <p14:creationId xmlns:p14="http://schemas.microsoft.com/office/powerpoint/2010/main" val="213423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4E34AF17-E201-8C7A-63E3-0A5C181BC8F6}"/>
              </a:ext>
            </a:extLst>
          </p:cNvPr>
          <p:cNvSpPr>
            <a:spLocks noGrp="1"/>
          </p:cNvSpPr>
          <p:nvPr>
            <p:ph type="ctrTitle"/>
          </p:nvPr>
        </p:nvSpPr>
        <p:spPr>
          <a:xfrm>
            <a:off x="252663" y="141504"/>
            <a:ext cx="2981604" cy="942315"/>
          </a:xfrm>
        </p:spPr>
        <p:txBody>
          <a:bodyPr anchor="b">
            <a:noAutofit/>
          </a:bodyPr>
          <a:lstStyle/>
          <a:p>
            <a:pPr algn="l"/>
            <a:r>
              <a:rPr lang="ja-JP" altLang="en-US" sz="4000">
                <a:solidFill>
                  <a:schemeClr val="tx2"/>
                </a:solidFill>
                <a:latin typeface="Hiragino Sans W4" panose="020B0400000000000000" pitchFamily="34" charset="-128"/>
                <a:ea typeface="Hiragino Sans W4"/>
              </a:rPr>
              <a:t>カレンダー</a:t>
            </a:r>
            <a:endParaRPr kumimoji="1" lang="ja-JP" altLang="en-US" sz="4000">
              <a:solidFill>
                <a:schemeClr val="tx2"/>
              </a:solidFill>
              <a:latin typeface="Hiragino Sans W4" panose="020B0400000000000000" pitchFamily="34" charset="-128"/>
              <a:ea typeface="Hiragino Sans W4" panose="020B0400000000000000" pitchFamily="34" charset="-128"/>
            </a:endParaRPr>
          </a:p>
        </p:txBody>
      </p:sp>
      <p:sp>
        <p:nvSpPr>
          <p:cNvPr id="3" name="テキスト ボックス 2">
            <a:extLst>
              <a:ext uri="{FF2B5EF4-FFF2-40B4-BE49-F238E27FC236}">
                <a16:creationId xmlns:a16="http://schemas.microsoft.com/office/drawing/2014/main" id="{01002085-CE05-9206-D690-64C4D6494D96}"/>
              </a:ext>
            </a:extLst>
          </p:cNvPr>
          <p:cNvSpPr txBox="1"/>
          <p:nvPr/>
        </p:nvSpPr>
        <p:spPr>
          <a:xfrm>
            <a:off x="1984349" y="3912072"/>
            <a:ext cx="184731" cy="523220"/>
          </a:xfrm>
          <a:prstGeom prst="rect">
            <a:avLst/>
          </a:prstGeom>
          <a:noFill/>
        </p:spPr>
        <p:txBody>
          <a:bodyPr wrap="none" lIns="91440" tIns="45720" rIns="91440" bIns="45720" rtlCol="0" anchor="t">
            <a:spAutoFit/>
          </a:bodyPr>
          <a:lstStyle/>
          <a:p>
            <a:endParaRPr lang="en-US" altLang="ja-JP" sz="2800" dirty="0">
              <a:latin typeface="Hiragino Sans W4" panose="020B0400000000000000" pitchFamily="34" charset="-128"/>
              <a:ea typeface="Hiragino Sans W4" panose="020B0400000000000000" pitchFamily="34" charset="-128"/>
            </a:endParaRPr>
          </a:p>
        </p:txBody>
      </p:sp>
      <p:sp>
        <p:nvSpPr>
          <p:cNvPr id="22" name="テキスト ボックス 21">
            <a:extLst>
              <a:ext uri="{FF2B5EF4-FFF2-40B4-BE49-F238E27FC236}">
                <a16:creationId xmlns:a16="http://schemas.microsoft.com/office/drawing/2014/main" id="{B6B5123F-B8B7-84C4-013A-E2AFA4FD687B}"/>
              </a:ext>
            </a:extLst>
          </p:cNvPr>
          <p:cNvSpPr txBox="1"/>
          <p:nvPr/>
        </p:nvSpPr>
        <p:spPr>
          <a:xfrm>
            <a:off x="4643298" y="1902010"/>
            <a:ext cx="7109639" cy="646331"/>
          </a:xfrm>
          <a:prstGeom prst="rect">
            <a:avLst/>
          </a:prstGeom>
          <a:noFill/>
        </p:spPr>
        <p:txBody>
          <a:bodyPr wrap="none" rtlCol="0">
            <a:spAutoFit/>
          </a:bodyPr>
          <a:lstStyle/>
          <a:p>
            <a:r>
              <a:rPr kumimoji="1" lang="ja-JP" altLang="en-US" sz="3600">
                <a:latin typeface="Hiragino Sans W4" panose="020B0400000000000000" pitchFamily="34" charset="-128"/>
                <a:ea typeface="Hiragino Sans W4" panose="020B0400000000000000" pitchFamily="34" charset="-128"/>
              </a:rPr>
              <a:t>を用いて整ったカレンダーを表示</a:t>
            </a:r>
          </a:p>
        </p:txBody>
      </p:sp>
      <p:sp>
        <p:nvSpPr>
          <p:cNvPr id="24" name="テキスト ボックス 23">
            <a:extLst>
              <a:ext uri="{FF2B5EF4-FFF2-40B4-BE49-F238E27FC236}">
                <a16:creationId xmlns:a16="http://schemas.microsoft.com/office/drawing/2014/main" id="{494C77B1-F6DA-0C1A-69F0-D882D85D98DB}"/>
              </a:ext>
            </a:extLst>
          </p:cNvPr>
          <p:cNvSpPr txBox="1"/>
          <p:nvPr/>
        </p:nvSpPr>
        <p:spPr>
          <a:xfrm>
            <a:off x="2526216" y="3740554"/>
            <a:ext cx="8905002" cy="1323439"/>
          </a:xfrm>
          <a:prstGeom prst="rect">
            <a:avLst/>
          </a:prstGeom>
          <a:noFill/>
        </p:spPr>
        <p:txBody>
          <a:bodyPr wrap="none" rtlCol="0">
            <a:spAutoFit/>
          </a:bodyPr>
          <a:lstStyle/>
          <a:p>
            <a:r>
              <a:rPr lang="ja-JP" altLang="en-US" sz="4000">
                <a:solidFill>
                  <a:schemeClr val="accent2">
                    <a:lumMod val="75000"/>
                  </a:schemeClr>
                </a:solidFill>
                <a:latin typeface="Hiragino Sans W4" panose="020B0400000000000000" pitchFamily="34" charset="-128"/>
                <a:ea typeface="Hiragino Sans W4" panose="020B0400000000000000" pitchFamily="34" charset="-128"/>
              </a:rPr>
              <a:t>予定の追加、削除、リアルタイム更新</a:t>
            </a:r>
            <a:endParaRPr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r>
              <a:rPr lang="en-US" altLang="ja-JP" sz="4000" dirty="0">
                <a:solidFill>
                  <a:schemeClr val="accent2">
                    <a:lumMod val="75000"/>
                  </a:schemeClr>
                </a:solidFill>
                <a:latin typeface="Hiragino Sans W4" panose="020B0400000000000000" pitchFamily="34" charset="-128"/>
                <a:ea typeface="Hiragino Sans W4" panose="020B0400000000000000" pitchFamily="34" charset="-128"/>
              </a:rPr>
              <a:t>UX</a:t>
            </a:r>
            <a:r>
              <a:rPr lang="ja-JP" altLang="en-US" sz="4000">
                <a:solidFill>
                  <a:schemeClr val="accent2">
                    <a:lumMod val="75000"/>
                  </a:schemeClr>
                </a:solidFill>
                <a:latin typeface="Hiragino Sans W4" panose="020B0400000000000000" pitchFamily="34" charset="-128"/>
                <a:ea typeface="Hiragino Sans W4" panose="020B0400000000000000" pitchFamily="34" charset="-128"/>
              </a:rPr>
              <a:t>に</a:t>
            </a:r>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リソースを割くことが可能に</a:t>
            </a:r>
          </a:p>
        </p:txBody>
      </p:sp>
      <p:sp>
        <p:nvSpPr>
          <p:cNvPr id="25" name="右矢印 24">
            <a:extLst>
              <a:ext uri="{FF2B5EF4-FFF2-40B4-BE49-F238E27FC236}">
                <a16:creationId xmlns:a16="http://schemas.microsoft.com/office/drawing/2014/main" id="{60E64E35-9B87-4D7A-E667-E1BF5FE75454}"/>
              </a:ext>
            </a:extLst>
          </p:cNvPr>
          <p:cNvSpPr/>
          <p:nvPr/>
        </p:nvSpPr>
        <p:spPr>
          <a:xfrm>
            <a:off x="595654" y="3740554"/>
            <a:ext cx="1761067" cy="1341994"/>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Google Shape;65;p13">
            <a:extLst>
              <a:ext uri="{FF2B5EF4-FFF2-40B4-BE49-F238E27FC236}">
                <a16:creationId xmlns:a16="http://schemas.microsoft.com/office/drawing/2014/main" id="{36146A75-AFB5-F3C1-085F-923B3D8B7450}"/>
              </a:ext>
            </a:extLst>
          </p:cNvPr>
          <p:cNvSpPr txBox="1"/>
          <p:nvPr/>
        </p:nvSpPr>
        <p:spPr>
          <a:xfrm>
            <a:off x="1828800" y="1783437"/>
            <a:ext cx="3173930" cy="738623"/>
          </a:xfrm>
          <a:prstGeom prst="rect">
            <a:avLst/>
          </a:prstGeom>
          <a:noFill/>
          <a:ln>
            <a:noFill/>
          </a:ln>
        </p:spPr>
        <p:txBody>
          <a:bodyPr spcFirstLastPara="1" wrap="square" lIns="121900" tIns="121900" rIns="121900" bIns="121900" anchor="t" anchorCtr="0">
            <a:spAutoFit/>
          </a:bodyPr>
          <a:lstStyle/>
          <a:p>
            <a:r>
              <a:rPr lang="en-US" altLang="ja" sz="3200" dirty="0" err="1">
                <a:latin typeface="Hiragino Sans W4" panose="020B0400000000000000" pitchFamily="34" charset="-128"/>
                <a:ea typeface="Hiragino Sans W4" panose="020B0400000000000000" pitchFamily="34" charset="-128"/>
              </a:rPr>
              <a:t>FullCalendar</a:t>
            </a:r>
            <a:endParaRPr sz="3200" dirty="0">
              <a:latin typeface="Hiragino Sans W4" panose="020B0400000000000000" pitchFamily="34" charset="-128"/>
              <a:ea typeface="Hiragino Sans W4" panose="020B0400000000000000" pitchFamily="34" charset="-128"/>
            </a:endParaRPr>
          </a:p>
        </p:txBody>
      </p:sp>
      <p:pic>
        <p:nvPicPr>
          <p:cNvPr id="4" name="Picture 9">
            <a:extLst>
              <a:ext uri="{FF2B5EF4-FFF2-40B4-BE49-F238E27FC236}">
                <a16:creationId xmlns:a16="http://schemas.microsoft.com/office/drawing/2014/main" id="{63510E99-36B4-8F4E-617D-36BFBEF5C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239" y="1707780"/>
            <a:ext cx="840561" cy="84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07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3640081" y="2933779"/>
            <a:ext cx="4911838" cy="990442"/>
          </a:xfrm>
          <a:prstGeom prst="rect">
            <a:avLst/>
          </a:prstGeom>
        </p:spPr>
        <p:txBody>
          <a:bodyPr lIns="109728" tIns="109728" rIns="109728" bIns="91440" anchor="b">
            <a:no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r>
              <a:rPr kumimoji="1" lang="ja-JP" altLang="en-US" sz="3200">
                <a:solidFill>
                  <a:schemeClr val="tx2"/>
                </a:solidFill>
                <a:latin typeface="Hiragino Sans W4" panose="020B0400000000000000" pitchFamily="34" charset="-128"/>
                <a:ea typeface="Hiragino Sans W4" panose="020B0400000000000000" pitchFamily="34" charset="-128"/>
              </a:rPr>
              <a:t>デモ動画</a:t>
            </a:r>
            <a:endParaRPr lang="en-US" altLang="ja-JP" sz="3200" dirty="0">
              <a:solidFill>
                <a:schemeClr val="tx2"/>
              </a:solidFill>
              <a:latin typeface="Hiragino Sans W4" panose="020B0400000000000000" pitchFamily="34" charset="-128"/>
              <a:ea typeface="Hiragino Sans W4" panose="020B0400000000000000" pitchFamily="34" charset="-128"/>
            </a:endParaRPr>
          </a:p>
          <a:p>
            <a:pPr algn="l"/>
            <a:r>
              <a:rPr kumimoji="1" lang="en-US" altLang="ja-JP" sz="3200" dirty="0">
                <a:solidFill>
                  <a:schemeClr val="tx2"/>
                </a:solidFill>
                <a:latin typeface="Hiragino Sans W4" panose="020B0400000000000000" pitchFamily="34" charset="-128"/>
                <a:ea typeface="Hiragino Sans W4" panose="020B0400000000000000" pitchFamily="34" charset="-128"/>
              </a:rPr>
              <a:t>2</a:t>
            </a:r>
            <a:r>
              <a:rPr kumimoji="1" lang="ja-JP" altLang="en-US" sz="3200">
                <a:solidFill>
                  <a:schemeClr val="tx2"/>
                </a:solidFill>
                <a:latin typeface="Hiragino Sans W4" panose="020B0400000000000000" pitchFamily="34" charset="-128"/>
                <a:ea typeface="Hiragino Sans W4" panose="020B0400000000000000" pitchFamily="34" charset="-128"/>
              </a:rPr>
              <a:t>限の時間に取りま</a:t>
            </a:r>
            <a:r>
              <a:rPr lang="ja-JP" altLang="en-US" sz="3200">
                <a:solidFill>
                  <a:schemeClr val="tx2"/>
                </a:solidFill>
                <a:latin typeface="Hiragino Sans W4" panose="020B0400000000000000" pitchFamily="34" charset="-128"/>
                <a:ea typeface="Hiragino Sans W4" panose="020B0400000000000000" pitchFamily="34" charset="-128"/>
              </a:rPr>
              <a:t>す</a:t>
            </a:r>
            <a:r>
              <a:rPr lang="en-US" altLang="ja-JP" sz="3200" dirty="0">
                <a:solidFill>
                  <a:schemeClr val="tx2"/>
                </a:solidFill>
                <a:latin typeface="Hiragino Sans W4" panose="020B0400000000000000" pitchFamily="34" charset="-128"/>
                <a:ea typeface="Hiragino Sans W4" panose="020B0400000000000000" pitchFamily="34" charset="-128"/>
              </a:rPr>
              <a:t>...</a:t>
            </a:r>
            <a:endParaRPr kumimoji="1" lang="en-US" altLang="ja-JP" sz="3200" dirty="0">
              <a:solidFill>
                <a:schemeClr val="tx2"/>
              </a:solidFill>
              <a:latin typeface="Hiragino Sans W4" panose="020B0400000000000000" pitchFamily="34" charset="-128"/>
              <a:ea typeface="Hiragino Sans W4" panose="020B0400000000000000" pitchFamily="34" charset="-128"/>
            </a:endParaRPr>
          </a:p>
        </p:txBody>
      </p:sp>
      <p:pic>
        <p:nvPicPr>
          <p:cNvPr id="2" name="オブ演デモ03">
            <a:hlinkClick r:id="" action="ppaction://media"/>
            <a:extLst>
              <a:ext uri="{FF2B5EF4-FFF2-40B4-BE49-F238E27FC236}">
                <a16:creationId xmlns:a16="http://schemas.microsoft.com/office/drawing/2014/main" id="{6A1474C8-FD2B-17D3-04C0-3240D68D92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7938"/>
            <a:ext cx="12192000" cy="6850062"/>
          </a:xfrm>
          <a:prstGeom prst="rect">
            <a:avLst/>
          </a:prstGeom>
        </p:spPr>
      </p:pic>
    </p:spTree>
    <p:extLst>
      <p:ext uri="{BB962C8B-B14F-4D97-AF65-F5344CB8AC3E}">
        <p14:creationId xmlns:p14="http://schemas.microsoft.com/office/powerpoint/2010/main" val="222073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4E34AF17-E201-8C7A-63E3-0A5C181BC8F6}"/>
              </a:ext>
            </a:extLst>
          </p:cNvPr>
          <p:cNvSpPr>
            <a:spLocks noGrp="1"/>
          </p:cNvSpPr>
          <p:nvPr>
            <p:ph type="ctrTitle"/>
          </p:nvPr>
        </p:nvSpPr>
        <p:spPr>
          <a:xfrm>
            <a:off x="252663" y="141504"/>
            <a:ext cx="2676804" cy="942315"/>
          </a:xfrm>
        </p:spPr>
        <p:txBody>
          <a:bodyPr anchor="b">
            <a:noAutofit/>
          </a:bodyPr>
          <a:lstStyle/>
          <a:p>
            <a:pPr algn="l"/>
            <a:r>
              <a:rPr lang="ja-JP" altLang="en-US" sz="4000">
                <a:solidFill>
                  <a:schemeClr val="tx2"/>
                </a:solidFill>
                <a:latin typeface="Hiragino Sans W4" panose="020B0400000000000000" pitchFamily="34" charset="-128"/>
                <a:ea typeface="Hiragino Sans W4"/>
              </a:rPr>
              <a:t>予算管理</a:t>
            </a:r>
            <a:endParaRPr kumimoji="1" lang="ja-JP" altLang="en-US" sz="4000">
              <a:solidFill>
                <a:schemeClr val="tx2"/>
              </a:solidFill>
              <a:latin typeface="Hiragino Sans W4" panose="020B0400000000000000" pitchFamily="34" charset="-128"/>
              <a:ea typeface="Hiragino Sans W4" panose="020B0400000000000000" pitchFamily="34" charset="-128"/>
            </a:endParaRPr>
          </a:p>
        </p:txBody>
      </p:sp>
      <p:sp>
        <p:nvSpPr>
          <p:cNvPr id="3" name="テキスト ボックス 2">
            <a:extLst>
              <a:ext uri="{FF2B5EF4-FFF2-40B4-BE49-F238E27FC236}">
                <a16:creationId xmlns:a16="http://schemas.microsoft.com/office/drawing/2014/main" id="{01002085-CE05-9206-D690-64C4D6494D96}"/>
              </a:ext>
            </a:extLst>
          </p:cNvPr>
          <p:cNvSpPr txBox="1"/>
          <p:nvPr/>
        </p:nvSpPr>
        <p:spPr>
          <a:xfrm>
            <a:off x="1984349" y="3912072"/>
            <a:ext cx="184731" cy="523220"/>
          </a:xfrm>
          <a:prstGeom prst="rect">
            <a:avLst/>
          </a:prstGeom>
          <a:noFill/>
        </p:spPr>
        <p:txBody>
          <a:bodyPr wrap="none" lIns="91440" tIns="45720" rIns="91440" bIns="45720" rtlCol="0" anchor="t">
            <a:spAutoFit/>
          </a:bodyPr>
          <a:lstStyle/>
          <a:p>
            <a:endParaRPr lang="en-US" altLang="ja-JP" sz="2800" dirty="0">
              <a:latin typeface="Hiragino Sans W4" panose="020B0400000000000000" pitchFamily="34" charset="-128"/>
              <a:ea typeface="Hiragino Sans W4" panose="020B0400000000000000" pitchFamily="34" charset="-128"/>
            </a:endParaRPr>
          </a:p>
        </p:txBody>
      </p:sp>
      <p:sp>
        <p:nvSpPr>
          <p:cNvPr id="22" name="テキスト ボックス 21">
            <a:extLst>
              <a:ext uri="{FF2B5EF4-FFF2-40B4-BE49-F238E27FC236}">
                <a16:creationId xmlns:a16="http://schemas.microsoft.com/office/drawing/2014/main" id="{B6B5123F-B8B7-84C4-013A-E2AFA4FD687B}"/>
              </a:ext>
            </a:extLst>
          </p:cNvPr>
          <p:cNvSpPr txBox="1"/>
          <p:nvPr/>
        </p:nvSpPr>
        <p:spPr>
          <a:xfrm>
            <a:off x="3799287" y="1952810"/>
            <a:ext cx="7571303" cy="646331"/>
          </a:xfrm>
          <a:prstGeom prst="rect">
            <a:avLst/>
          </a:prstGeom>
          <a:noFill/>
        </p:spPr>
        <p:txBody>
          <a:bodyPr wrap="none" rtlCol="0">
            <a:spAutoFit/>
          </a:bodyPr>
          <a:lstStyle/>
          <a:p>
            <a:r>
              <a:rPr kumimoji="1" lang="ja-JP" altLang="en-US" sz="3600">
                <a:latin typeface="Hiragino Sans W4" panose="020B0400000000000000" pitchFamily="34" charset="-128"/>
                <a:ea typeface="Hiragino Sans W4" panose="020B0400000000000000" pitchFamily="34" charset="-128"/>
              </a:rPr>
              <a:t>サーバが月ごとの収入、支出を計算</a:t>
            </a:r>
          </a:p>
        </p:txBody>
      </p:sp>
      <p:sp>
        <p:nvSpPr>
          <p:cNvPr id="25" name="右矢印 24">
            <a:extLst>
              <a:ext uri="{FF2B5EF4-FFF2-40B4-BE49-F238E27FC236}">
                <a16:creationId xmlns:a16="http://schemas.microsoft.com/office/drawing/2014/main" id="{60E64E35-9B87-4D7A-E667-E1BF5FE75454}"/>
              </a:ext>
            </a:extLst>
          </p:cNvPr>
          <p:cNvSpPr/>
          <p:nvPr/>
        </p:nvSpPr>
        <p:spPr>
          <a:xfrm>
            <a:off x="595654" y="3740554"/>
            <a:ext cx="1761067" cy="1341994"/>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Google Shape;63;p13">
            <a:extLst>
              <a:ext uri="{FF2B5EF4-FFF2-40B4-BE49-F238E27FC236}">
                <a16:creationId xmlns:a16="http://schemas.microsoft.com/office/drawing/2014/main" id="{FD1E6728-F03C-B4DB-A07A-F5FE86668613}"/>
              </a:ext>
            </a:extLst>
          </p:cNvPr>
          <p:cNvPicPr preferRelativeResize="0"/>
          <p:nvPr/>
        </p:nvPicPr>
        <p:blipFill>
          <a:blip r:embed="rId3">
            <a:alphaModFix/>
          </a:blip>
          <a:stretch>
            <a:fillRect/>
          </a:stretch>
        </p:blipFill>
        <p:spPr>
          <a:xfrm>
            <a:off x="821410" y="1362507"/>
            <a:ext cx="2903245" cy="1583421"/>
          </a:xfrm>
          <a:prstGeom prst="rect">
            <a:avLst/>
          </a:prstGeom>
          <a:noFill/>
          <a:ln>
            <a:noFill/>
          </a:ln>
        </p:spPr>
      </p:pic>
      <p:sp>
        <p:nvSpPr>
          <p:cNvPr id="4" name="テキスト ボックス 3">
            <a:extLst>
              <a:ext uri="{FF2B5EF4-FFF2-40B4-BE49-F238E27FC236}">
                <a16:creationId xmlns:a16="http://schemas.microsoft.com/office/drawing/2014/main" id="{7DEA9E6B-F469-A215-CF6B-1D2AFFE29403}"/>
              </a:ext>
            </a:extLst>
          </p:cNvPr>
          <p:cNvSpPr txBox="1"/>
          <p:nvPr/>
        </p:nvSpPr>
        <p:spPr>
          <a:xfrm>
            <a:off x="2526216" y="3740554"/>
            <a:ext cx="7879080" cy="1323439"/>
          </a:xfrm>
          <a:prstGeom prst="rect">
            <a:avLst/>
          </a:prstGeom>
          <a:noFill/>
        </p:spPr>
        <p:txBody>
          <a:bodyPr wrap="none" rtlCol="0">
            <a:spAutoFit/>
          </a:bodyPr>
          <a:lstStyle/>
          <a:p>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フロントとバックで関心を分離し</a:t>
            </a:r>
            <a:endParaRPr kumimoji="1"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メンバーの役割を明確に</a:t>
            </a:r>
          </a:p>
        </p:txBody>
      </p:sp>
    </p:spTree>
    <p:extLst>
      <p:ext uri="{BB962C8B-B14F-4D97-AF65-F5344CB8AC3E}">
        <p14:creationId xmlns:p14="http://schemas.microsoft.com/office/powerpoint/2010/main" val="2692598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1002085-CE05-9206-D690-64C4D6494D96}"/>
              </a:ext>
            </a:extLst>
          </p:cNvPr>
          <p:cNvSpPr txBox="1"/>
          <p:nvPr/>
        </p:nvSpPr>
        <p:spPr>
          <a:xfrm>
            <a:off x="1984349" y="3912072"/>
            <a:ext cx="184731" cy="523220"/>
          </a:xfrm>
          <a:prstGeom prst="rect">
            <a:avLst/>
          </a:prstGeom>
          <a:noFill/>
        </p:spPr>
        <p:txBody>
          <a:bodyPr wrap="none" lIns="91440" tIns="45720" rIns="91440" bIns="45720" rtlCol="0" anchor="t">
            <a:spAutoFit/>
          </a:bodyPr>
          <a:lstStyle/>
          <a:p>
            <a:endParaRPr lang="en-US" altLang="ja-JP" sz="2800" dirty="0">
              <a:latin typeface="Hiragino Sans W4" panose="020B0400000000000000" pitchFamily="34" charset="-128"/>
              <a:ea typeface="Hiragino Sans W4" panose="020B0400000000000000" pitchFamily="34" charset="-128"/>
            </a:endParaRPr>
          </a:p>
        </p:txBody>
      </p:sp>
      <p:pic>
        <p:nvPicPr>
          <p:cNvPr id="8" name="オブ演デモ">
            <a:hlinkClick r:id="" action="ppaction://media"/>
            <a:extLst>
              <a:ext uri="{FF2B5EF4-FFF2-40B4-BE49-F238E27FC236}">
                <a16:creationId xmlns:a16="http://schemas.microsoft.com/office/drawing/2014/main" id="{5D373926-8C13-14A8-DF14-74BCFE36FD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5"/>
            <a:ext cx="12192000" cy="6842125"/>
          </a:xfrm>
          <a:prstGeom prst="rect">
            <a:avLst/>
          </a:prstGeom>
        </p:spPr>
      </p:pic>
    </p:spTree>
    <p:extLst>
      <p:ext uri="{BB962C8B-B14F-4D97-AF65-F5344CB8AC3E}">
        <p14:creationId xmlns:p14="http://schemas.microsoft.com/office/powerpoint/2010/main" val="18466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1C81063-984E-BF29-32BF-0364A4AEA78F}"/>
              </a:ext>
            </a:extLst>
          </p:cNvPr>
          <p:cNvSpPr txBox="1"/>
          <p:nvPr/>
        </p:nvSpPr>
        <p:spPr>
          <a:xfrm>
            <a:off x="3048000" y="3244334"/>
            <a:ext cx="6096000" cy="369332"/>
          </a:xfrm>
          <a:prstGeom prst="rect">
            <a:avLst/>
          </a:prstGeom>
          <a:noFill/>
        </p:spPr>
        <p:txBody>
          <a:bodyPr wrap="square">
            <a:spAutoFit/>
          </a:bodyPr>
          <a:lstStyle/>
          <a:p>
            <a:r>
              <a:rPr lang="ja-JP" altLang="en-US" b="0">
                <a:effectLst/>
              </a:rPr>
              <a:t> </a:t>
            </a:r>
            <a:endParaRPr lang="ja-JP" altLang="en-US"/>
          </a:p>
        </p:txBody>
      </p:sp>
      <p:sp>
        <p:nvSpPr>
          <p:cNvPr id="12" name="テキスト ボックス 11">
            <a:extLst>
              <a:ext uri="{FF2B5EF4-FFF2-40B4-BE49-F238E27FC236}">
                <a16:creationId xmlns:a16="http://schemas.microsoft.com/office/drawing/2014/main" id="{B4C51F8C-790F-8108-342E-9D377EF74F5C}"/>
              </a:ext>
            </a:extLst>
          </p:cNvPr>
          <p:cNvSpPr txBox="1"/>
          <p:nvPr/>
        </p:nvSpPr>
        <p:spPr>
          <a:xfrm>
            <a:off x="3045759" y="3244334"/>
            <a:ext cx="6091516" cy="369332"/>
          </a:xfrm>
          <a:prstGeom prst="rect">
            <a:avLst/>
          </a:prstGeom>
          <a:noFill/>
        </p:spPr>
        <p:txBody>
          <a:bodyPr wrap="square">
            <a:spAutoFit/>
          </a:bodyPr>
          <a:lstStyle/>
          <a:p>
            <a:r>
              <a:rPr lang="ja-JP" altLang="en-US" b="0">
                <a:effectLst/>
              </a:rPr>
              <a:t>      </a:t>
            </a:r>
            <a:endParaRPr lang="ja-JP" altLang="en-US"/>
          </a:p>
        </p:txBody>
      </p:sp>
      <p:grpSp>
        <p:nvGrpSpPr>
          <p:cNvPr id="36" name="グループ化 35">
            <a:extLst>
              <a:ext uri="{FF2B5EF4-FFF2-40B4-BE49-F238E27FC236}">
                <a16:creationId xmlns:a16="http://schemas.microsoft.com/office/drawing/2014/main" id="{A11457E8-0C8C-9663-D1D2-E24BCD94ACAC}"/>
              </a:ext>
            </a:extLst>
          </p:cNvPr>
          <p:cNvGrpSpPr/>
          <p:nvPr/>
        </p:nvGrpSpPr>
        <p:grpSpPr>
          <a:xfrm>
            <a:off x="762000" y="1265091"/>
            <a:ext cx="11095169" cy="5295074"/>
            <a:chOff x="250733" y="719667"/>
            <a:chExt cx="11732597" cy="5894400"/>
          </a:xfrm>
        </p:grpSpPr>
        <p:sp>
          <p:nvSpPr>
            <p:cNvPr id="17" name="Google Shape;54;p13">
              <a:extLst>
                <a:ext uri="{FF2B5EF4-FFF2-40B4-BE49-F238E27FC236}">
                  <a16:creationId xmlns:a16="http://schemas.microsoft.com/office/drawing/2014/main" id="{53F84293-CACB-6F56-47E7-5725C1A9601C}"/>
                </a:ext>
              </a:extLst>
            </p:cNvPr>
            <p:cNvSpPr/>
            <p:nvPr/>
          </p:nvSpPr>
          <p:spPr>
            <a:xfrm>
              <a:off x="250733" y="719667"/>
              <a:ext cx="3673600" cy="5894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lt1"/>
                </a:solidFill>
              </a:endParaRPr>
            </a:p>
          </p:txBody>
        </p:sp>
        <p:sp>
          <p:nvSpPr>
            <p:cNvPr id="18" name="Google Shape;55;p13">
              <a:extLst>
                <a:ext uri="{FF2B5EF4-FFF2-40B4-BE49-F238E27FC236}">
                  <a16:creationId xmlns:a16="http://schemas.microsoft.com/office/drawing/2014/main" id="{20D895FE-9DCB-E139-825F-F38B0D89CD5E}"/>
                </a:ext>
              </a:extLst>
            </p:cNvPr>
            <p:cNvSpPr/>
            <p:nvPr/>
          </p:nvSpPr>
          <p:spPr>
            <a:xfrm>
              <a:off x="490000" y="1610550"/>
              <a:ext cx="3212400" cy="36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56;p13">
              <a:extLst>
                <a:ext uri="{FF2B5EF4-FFF2-40B4-BE49-F238E27FC236}">
                  <a16:creationId xmlns:a16="http://schemas.microsoft.com/office/drawing/2014/main" id="{AE429E1A-A4D4-528D-5C1B-C40D1FDDCBC9}"/>
                </a:ext>
              </a:extLst>
            </p:cNvPr>
            <p:cNvSpPr/>
            <p:nvPr/>
          </p:nvSpPr>
          <p:spPr>
            <a:xfrm>
              <a:off x="4751700" y="719667"/>
              <a:ext cx="7208400" cy="5894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lt1"/>
                </a:solidFill>
              </a:endParaRPr>
            </a:p>
          </p:txBody>
        </p:sp>
        <p:sp>
          <p:nvSpPr>
            <p:cNvPr id="20" name="Google Shape;57;p13">
              <a:extLst>
                <a:ext uri="{FF2B5EF4-FFF2-40B4-BE49-F238E27FC236}">
                  <a16:creationId xmlns:a16="http://schemas.microsoft.com/office/drawing/2014/main" id="{E5339EAB-6225-6109-F0F9-3DE50C95695A}"/>
                </a:ext>
              </a:extLst>
            </p:cNvPr>
            <p:cNvSpPr/>
            <p:nvPr/>
          </p:nvSpPr>
          <p:spPr>
            <a:xfrm>
              <a:off x="5040951" y="1598584"/>
              <a:ext cx="3212400" cy="36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58;p13">
              <a:extLst>
                <a:ext uri="{FF2B5EF4-FFF2-40B4-BE49-F238E27FC236}">
                  <a16:creationId xmlns:a16="http://schemas.microsoft.com/office/drawing/2014/main" id="{8E08CB04-4557-AFC6-028B-3B2A63101AEE}"/>
                </a:ext>
              </a:extLst>
            </p:cNvPr>
            <p:cNvSpPr/>
            <p:nvPr/>
          </p:nvSpPr>
          <p:spPr>
            <a:xfrm>
              <a:off x="8489600" y="1598600"/>
              <a:ext cx="3212400" cy="36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2" name="Google Shape;59;p13">
              <a:extLst>
                <a:ext uri="{FF2B5EF4-FFF2-40B4-BE49-F238E27FC236}">
                  <a16:creationId xmlns:a16="http://schemas.microsoft.com/office/drawing/2014/main" id="{4DDE4EB0-99EE-0EC7-8840-4BC077B83E85}"/>
                </a:ext>
              </a:extLst>
            </p:cNvPr>
            <p:cNvPicPr preferRelativeResize="0"/>
            <p:nvPr/>
          </p:nvPicPr>
          <p:blipFill>
            <a:blip r:embed="rId3">
              <a:alphaModFix/>
            </a:blip>
            <a:stretch>
              <a:fillRect/>
            </a:stretch>
          </p:blipFill>
          <p:spPr>
            <a:xfrm>
              <a:off x="5397057" y="3067591"/>
              <a:ext cx="2500182" cy="1198551"/>
            </a:xfrm>
            <a:prstGeom prst="rect">
              <a:avLst/>
            </a:prstGeom>
            <a:noFill/>
            <a:ln>
              <a:noFill/>
            </a:ln>
          </p:spPr>
        </p:pic>
        <p:pic>
          <p:nvPicPr>
            <p:cNvPr id="23" name="Google Shape;60;p13">
              <a:extLst>
                <a:ext uri="{FF2B5EF4-FFF2-40B4-BE49-F238E27FC236}">
                  <a16:creationId xmlns:a16="http://schemas.microsoft.com/office/drawing/2014/main" id="{498729DB-7397-3E0C-E3A0-E98F97E677D1}"/>
                </a:ext>
              </a:extLst>
            </p:cNvPr>
            <p:cNvPicPr preferRelativeResize="0"/>
            <p:nvPr/>
          </p:nvPicPr>
          <p:blipFill>
            <a:blip r:embed="rId4">
              <a:alphaModFix/>
            </a:blip>
            <a:stretch>
              <a:fillRect/>
            </a:stretch>
          </p:blipFill>
          <p:spPr>
            <a:xfrm>
              <a:off x="9039596" y="2479437"/>
              <a:ext cx="2112401" cy="2141792"/>
            </a:xfrm>
            <a:prstGeom prst="rect">
              <a:avLst/>
            </a:prstGeom>
            <a:noFill/>
            <a:ln>
              <a:noFill/>
            </a:ln>
          </p:spPr>
        </p:pic>
        <p:pic>
          <p:nvPicPr>
            <p:cNvPr id="24" name="Google Shape;61;p13">
              <a:extLst>
                <a:ext uri="{FF2B5EF4-FFF2-40B4-BE49-F238E27FC236}">
                  <a16:creationId xmlns:a16="http://schemas.microsoft.com/office/drawing/2014/main" id="{AE0BDF62-B5A7-4F16-8DC7-986F808A722D}"/>
                </a:ext>
              </a:extLst>
            </p:cNvPr>
            <p:cNvPicPr preferRelativeResize="0"/>
            <p:nvPr/>
          </p:nvPicPr>
          <p:blipFill>
            <a:blip r:embed="rId5">
              <a:alphaModFix/>
            </a:blip>
            <a:stretch>
              <a:fillRect/>
            </a:stretch>
          </p:blipFill>
          <p:spPr>
            <a:xfrm>
              <a:off x="9369967" y="982234"/>
              <a:ext cx="1499367" cy="1499367"/>
            </a:xfrm>
            <a:prstGeom prst="rect">
              <a:avLst/>
            </a:prstGeom>
            <a:noFill/>
            <a:ln>
              <a:noFill/>
            </a:ln>
          </p:spPr>
        </p:pic>
        <p:pic>
          <p:nvPicPr>
            <p:cNvPr id="25" name="Google Shape;62;p13">
              <a:extLst>
                <a:ext uri="{FF2B5EF4-FFF2-40B4-BE49-F238E27FC236}">
                  <a16:creationId xmlns:a16="http://schemas.microsoft.com/office/drawing/2014/main" id="{7EAF6766-BA05-B93E-7BF7-4B75239C46C6}"/>
                </a:ext>
              </a:extLst>
            </p:cNvPr>
            <p:cNvPicPr preferRelativeResize="0"/>
            <p:nvPr/>
          </p:nvPicPr>
          <p:blipFill>
            <a:blip r:embed="rId6">
              <a:alphaModFix/>
            </a:blip>
            <a:stretch>
              <a:fillRect/>
            </a:stretch>
          </p:blipFill>
          <p:spPr>
            <a:xfrm>
              <a:off x="1288931" y="823603"/>
              <a:ext cx="1614537" cy="1655835"/>
            </a:xfrm>
            <a:prstGeom prst="rect">
              <a:avLst/>
            </a:prstGeom>
            <a:noFill/>
            <a:ln>
              <a:noFill/>
            </a:ln>
          </p:spPr>
        </p:pic>
        <p:pic>
          <p:nvPicPr>
            <p:cNvPr id="26" name="Google Shape;63;p13">
              <a:extLst>
                <a:ext uri="{FF2B5EF4-FFF2-40B4-BE49-F238E27FC236}">
                  <a16:creationId xmlns:a16="http://schemas.microsoft.com/office/drawing/2014/main" id="{84B9EDEA-BF36-12E4-82A5-A7076082E2B8}"/>
                </a:ext>
              </a:extLst>
            </p:cNvPr>
            <p:cNvPicPr preferRelativeResize="0"/>
            <p:nvPr/>
          </p:nvPicPr>
          <p:blipFill>
            <a:blip r:embed="rId7">
              <a:alphaModFix/>
            </a:blip>
            <a:stretch>
              <a:fillRect/>
            </a:stretch>
          </p:blipFill>
          <p:spPr>
            <a:xfrm>
              <a:off x="5247330" y="910634"/>
              <a:ext cx="2799636" cy="1399833"/>
            </a:xfrm>
            <a:prstGeom prst="rect">
              <a:avLst/>
            </a:prstGeom>
            <a:noFill/>
            <a:ln>
              <a:noFill/>
            </a:ln>
          </p:spPr>
        </p:pic>
        <p:pic>
          <p:nvPicPr>
            <p:cNvPr id="27" name="Google Shape;64;p13">
              <a:extLst>
                <a:ext uri="{FF2B5EF4-FFF2-40B4-BE49-F238E27FC236}">
                  <a16:creationId xmlns:a16="http://schemas.microsoft.com/office/drawing/2014/main" id="{2E004453-C817-0691-121B-FB205D27C4A8}"/>
                </a:ext>
              </a:extLst>
            </p:cNvPr>
            <p:cNvPicPr preferRelativeResize="0"/>
            <p:nvPr/>
          </p:nvPicPr>
          <p:blipFill>
            <a:blip r:embed="rId8">
              <a:alphaModFix/>
            </a:blip>
            <a:stretch>
              <a:fillRect/>
            </a:stretch>
          </p:blipFill>
          <p:spPr>
            <a:xfrm>
              <a:off x="539074" y="2425421"/>
              <a:ext cx="2629045" cy="1442557"/>
            </a:xfrm>
            <a:prstGeom prst="rect">
              <a:avLst/>
            </a:prstGeom>
            <a:noFill/>
            <a:ln>
              <a:noFill/>
            </a:ln>
          </p:spPr>
        </p:pic>
        <p:sp>
          <p:nvSpPr>
            <p:cNvPr id="28" name="Google Shape;65;p13">
              <a:extLst>
                <a:ext uri="{FF2B5EF4-FFF2-40B4-BE49-F238E27FC236}">
                  <a16:creationId xmlns:a16="http://schemas.microsoft.com/office/drawing/2014/main" id="{52DB4188-62B1-9FEB-4597-0D9092522A70}"/>
                </a:ext>
              </a:extLst>
            </p:cNvPr>
            <p:cNvSpPr txBox="1"/>
            <p:nvPr/>
          </p:nvSpPr>
          <p:spPr>
            <a:xfrm>
              <a:off x="1324644" y="4049081"/>
              <a:ext cx="2292907" cy="616657"/>
            </a:xfrm>
            <a:prstGeom prst="rect">
              <a:avLst/>
            </a:prstGeom>
            <a:noFill/>
            <a:ln>
              <a:noFill/>
            </a:ln>
          </p:spPr>
          <p:txBody>
            <a:bodyPr spcFirstLastPara="1" wrap="square" lIns="121900" tIns="121900" rIns="121900" bIns="121900" anchor="t" anchorCtr="0">
              <a:spAutoFit/>
            </a:bodyPr>
            <a:lstStyle/>
            <a:p>
              <a:r>
                <a:rPr lang="en-US" altLang="ja" sz="2000" dirty="0" err="1">
                  <a:latin typeface="Hiragino Sans W4" panose="020B0400000000000000" pitchFamily="34" charset="-128"/>
                  <a:ea typeface="Hiragino Sans W4" panose="020B0400000000000000" pitchFamily="34" charset="-128"/>
                </a:rPr>
                <a:t>FullCalend</a:t>
              </a:r>
              <a:r>
                <a:rPr lang="en-US" altLang="ja-JP" sz="2000" dirty="0" err="1">
                  <a:latin typeface="Hiragino Sans W4" panose="020B0400000000000000" pitchFamily="34" charset="-128"/>
                  <a:ea typeface="Hiragino Sans W4" panose="020B0400000000000000" pitchFamily="34" charset="-128"/>
                </a:rPr>
                <a:t>a</a:t>
              </a:r>
              <a:r>
                <a:rPr lang="en-US" altLang="ja" sz="2000" dirty="0" err="1">
                  <a:latin typeface="Hiragino Sans W4" panose="020B0400000000000000" pitchFamily="34" charset="-128"/>
                  <a:ea typeface="Hiragino Sans W4" panose="020B0400000000000000" pitchFamily="34" charset="-128"/>
                </a:rPr>
                <a:t>r</a:t>
              </a:r>
              <a:endParaRPr sz="2000" dirty="0">
                <a:latin typeface="Hiragino Sans W4" panose="020B0400000000000000" pitchFamily="34" charset="-128"/>
                <a:ea typeface="Hiragino Sans W4" panose="020B0400000000000000" pitchFamily="34" charset="-128"/>
              </a:endParaRPr>
            </a:p>
          </p:txBody>
        </p:sp>
        <p:sp>
          <p:nvSpPr>
            <p:cNvPr id="29" name="Google Shape;66;p13">
              <a:extLst>
                <a:ext uri="{FF2B5EF4-FFF2-40B4-BE49-F238E27FC236}">
                  <a16:creationId xmlns:a16="http://schemas.microsoft.com/office/drawing/2014/main" id="{6D84CEAA-8947-D40C-EE97-7AD59F8A051B}"/>
                </a:ext>
              </a:extLst>
            </p:cNvPr>
            <p:cNvSpPr txBox="1"/>
            <p:nvPr/>
          </p:nvSpPr>
          <p:spPr>
            <a:xfrm>
              <a:off x="686252" y="5358809"/>
              <a:ext cx="3356198" cy="1096315"/>
            </a:xfrm>
            <a:prstGeom prst="rect">
              <a:avLst/>
            </a:prstGeom>
            <a:noFill/>
            <a:ln>
              <a:noFill/>
            </a:ln>
          </p:spPr>
          <p:txBody>
            <a:bodyPr spcFirstLastPara="1" wrap="square" lIns="121900" tIns="121900" rIns="121900" bIns="121900" anchor="t" anchorCtr="0">
              <a:spAutoFit/>
            </a:bodyPr>
            <a:lstStyle/>
            <a:p>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ログイン機能、</a:t>
              </a:r>
              <a:endParaRPr lang="en-US" altLang="ja" sz="2400" dirty="0">
                <a:solidFill>
                  <a:schemeClr val="bg2">
                    <a:lumMod val="50000"/>
                  </a:schemeClr>
                </a:solidFill>
                <a:latin typeface="Hiragino Sans W4" panose="020B0400000000000000" pitchFamily="34" charset="-128"/>
                <a:ea typeface="Hiragino Sans W4" panose="020B0400000000000000" pitchFamily="34" charset="-128"/>
              </a:endParaRPr>
            </a:p>
            <a:p>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カレンダー表示</a:t>
              </a:r>
              <a:endParaRPr sz="2400" dirty="0">
                <a:solidFill>
                  <a:schemeClr val="bg2">
                    <a:lumMod val="50000"/>
                  </a:schemeClr>
                </a:solidFill>
                <a:latin typeface="Hiragino Sans W4" panose="020B0400000000000000" pitchFamily="34" charset="-128"/>
                <a:ea typeface="Hiragino Sans W4" panose="020B0400000000000000" pitchFamily="34" charset="-128"/>
              </a:endParaRPr>
            </a:p>
          </p:txBody>
        </p:sp>
        <p:sp>
          <p:nvSpPr>
            <p:cNvPr id="30" name="Google Shape;67;p13">
              <a:extLst>
                <a:ext uri="{FF2B5EF4-FFF2-40B4-BE49-F238E27FC236}">
                  <a16:creationId xmlns:a16="http://schemas.microsoft.com/office/drawing/2014/main" id="{6E63A927-D4BF-3479-D774-A88D8FB92A3B}"/>
                </a:ext>
              </a:extLst>
            </p:cNvPr>
            <p:cNvSpPr txBox="1"/>
            <p:nvPr/>
          </p:nvSpPr>
          <p:spPr>
            <a:xfrm>
              <a:off x="5277200" y="5399175"/>
              <a:ext cx="3212400" cy="1096315"/>
            </a:xfrm>
            <a:prstGeom prst="rect">
              <a:avLst/>
            </a:prstGeom>
            <a:noFill/>
            <a:ln>
              <a:noFill/>
            </a:ln>
          </p:spPr>
          <p:txBody>
            <a:bodyPr spcFirstLastPara="1" wrap="square" lIns="121900" tIns="121900" rIns="121900" bIns="121900" anchor="t" anchorCtr="0">
              <a:spAutoFit/>
            </a:bodyPr>
            <a:lstStyle/>
            <a:p>
              <a:r>
                <a:rPr lang="en-US" altLang="ja" sz="2400" dirty="0">
                  <a:solidFill>
                    <a:schemeClr val="bg2">
                      <a:lumMod val="50000"/>
                    </a:schemeClr>
                  </a:solidFill>
                  <a:latin typeface="Hiragino Sans W4" panose="020B0400000000000000" pitchFamily="34" charset="-128"/>
                  <a:ea typeface="Hiragino Sans W4" panose="020B0400000000000000" pitchFamily="34" charset="-128"/>
                </a:rPr>
                <a:t>MySQL</a:t>
              </a:r>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サーバと</a:t>
              </a:r>
              <a:endParaRPr sz="2400" dirty="0">
                <a:solidFill>
                  <a:schemeClr val="bg2">
                    <a:lumMod val="50000"/>
                  </a:schemeClr>
                </a:solidFill>
                <a:latin typeface="Hiragino Sans W4" panose="020B0400000000000000" pitchFamily="34" charset="-128"/>
                <a:ea typeface="Hiragino Sans W4" panose="020B0400000000000000" pitchFamily="34" charset="-128"/>
              </a:endParaRPr>
            </a:p>
            <a:p>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フロントの中継</a:t>
              </a:r>
              <a:endParaRPr sz="2400" dirty="0">
                <a:solidFill>
                  <a:schemeClr val="bg2">
                    <a:lumMod val="50000"/>
                  </a:schemeClr>
                </a:solidFill>
                <a:latin typeface="Hiragino Sans W4" panose="020B0400000000000000" pitchFamily="34" charset="-128"/>
                <a:ea typeface="Hiragino Sans W4" panose="020B0400000000000000" pitchFamily="34" charset="-128"/>
              </a:endParaRPr>
            </a:p>
          </p:txBody>
        </p:sp>
        <p:sp>
          <p:nvSpPr>
            <p:cNvPr id="31" name="Google Shape;68;p13">
              <a:extLst>
                <a:ext uri="{FF2B5EF4-FFF2-40B4-BE49-F238E27FC236}">
                  <a16:creationId xmlns:a16="http://schemas.microsoft.com/office/drawing/2014/main" id="{3C6448F0-EFE0-6C87-2F34-F9E1344721D7}"/>
                </a:ext>
              </a:extLst>
            </p:cNvPr>
            <p:cNvSpPr txBox="1"/>
            <p:nvPr/>
          </p:nvSpPr>
          <p:spPr>
            <a:xfrm>
              <a:off x="8770930" y="5385453"/>
              <a:ext cx="3212400" cy="1096315"/>
            </a:xfrm>
            <a:prstGeom prst="rect">
              <a:avLst/>
            </a:prstGeom>
            <a:noFill/>
            <a:ln>
              <a:noFill/>
            </a:ln>
          </p:spPr>
          <p:txBody>
            <a:bodyPr spcFirstLastPara="1" wrap="square" lIns="121900" tIns="121900" rIns="121900" bIns="121900" anchor="t" anchorCtr="0">
              <a:spAutoFit/>
            </a:bodyPr>
            <a:lstStyle/>
            <a:p>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予定、予算</a:t>
              </a:r>
              <a:r>
                <a:rPr lang="ja-JP" altLang="en-US" sz="2400">
                  <a:solidFill>
                    <a:schemeClr val="bg2">
                      <a:lumMod val="50000"/>
                    </a:schemeClr>
                  </a:solidFill>
                  <a:latin typeface="Hiragino Sans W4" panose="020B0400000000000000" pitchFamily="34" charset="-128"/>
                  <a:ea typeface="Hiragino Sans W4" panose="020B0400000000000000" pitchFamily="34" charset="-128"/>
                </a:rPr>
                <a:t>など</a:t>
              </a:r>
              <a:endParaRPr lang="en-US" altLang="ja-JP" sz="2400" dirty="0">
                <a:solidFill>
                  <a:schemeClr val="bg2">
                    <a:lumMod val="50000"/>
                  </a:schemeClr>
                </a:solidFill>
                <a:latin typeface="Hiragino Sans W4" panose="020B0400000000000000" pitchFamily="34" charset="-128"/>
                <a:ea typeface="Hiragino Sans W4" panose="020B0400000000000000" pitchFamily="34" charset="-128"/>
              </a:endParaRPr>
            </a:p>
            <a:p>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データ管理</a:t>
              </a:r>
              <a:endParaRPr sz="2400" dirty="0">
                <a:solidFill>
                  <a:schemeClr val="bg2">
                    <a:lumMod val="50000"/>
                  </a:schemeClr>
                </a:solidFill>
                <a:latin typeface="Hiragino Sans W4" panose="020B0400000000000000" pitchFamily="34" charset="-128"/>
                <a:ea typeface="Hiragino Sans W4" panose="020B0400000000000000" pitchFamily="34" charset="-128"/>
              </a:endParaRPr>
            </a:p>
          </p:txBody>
        </p:sp>
        <p:sp>
          <p:nvSpPr>
            <p:cNvPr id="34" name="Google Shape;71;p13">
              <a:extLst>
                <a:ext uri="{FF2B5EF4-FFF2-40B4-BE49-F238E27FC236}">
                  <a16:creationId xmlns:a16="http://schemas.microsoft.com/office/drawing/2014/main" id="{946FD480-2317-7D68-4A94-AD64C1C7B901}"/>
                </a:ext>
              </a:extLst>
            </p:cNvPr>
            <p:cNvSpPr/>
            <p:nvPr/>
          </p:nvSpPr>
          <p:spPr>
            <a:xfrm>
              <a:off x="3769884" y="2102433"/>
              <a:ext cx="1267391" cy="911999"/>
            </a:xfrm>
            <a:prstGeom prst="rightArrow">
              <a:avLst>
                <a:gd name="adj1" fmla="val 50000"/>
                <a:gd name="adj2"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r>
                <a:rPr lang="ja" altLang="en-US" sz="2400" dirty="0">
                  <a:solidFill>
                    <a:schemeClr val="tx1">
                      <a:lumMod val="85000"/>
                      <a:lumOff val="15000"/>
                    </a:schemeClr>
                  </a:solidFill>
                </a:rPr>
                <a:t>登録</a:t>
              </a:r>
              <a:endParaRPr sz="2400" dirty="0">
                <a:solidFill>
                  <a:schemeClr val="tx1">
                    <a:lumMod val="85000"/>
                    <a:lumOff val="15000"/>
                  </a:schemeClr>
                </a:solidFill>
              </a:endParaRPr>
            </a:p>
          </p:txBody>
        </p:sp>
        <p:sp>
          <p:nvSpPr>
            <p:cNvPr id="35" name="Google Shape;72;p13">
              <a:extLst>
                <a:ext uri="{FF2B5EF4-FFF2-40B4-BE49-F238E27FC236}">
                  <a16:creationId xmlns:a16="http://schemas.microsoft.com/office/drawing/2014/main" id="{8CBBE91B-704A-00A1-D7C1-5718AE77108D}"/>
                </a:ext>
              </a:extLst>
            </p:cNvPr>
            <p:cNvSpPr/>
            <p:nvPr/>
          </p:nvSpPr>
          <p:spPr>
            <a:xfrm>
              <a:off x="3769884" y="4123001"/>
              <a:ext cx="1385231" cy="911999"/>
            </a:xfrm>
            <a:prstGeom prst="leftArrow">
              <a:avLst>
                <a:gd name="adj1" fmla="val 50000"/>
                <a:gd name="adj2" fmla="val 50000"/>
              </a:avLst>
            </a:prstGeom>
            <a:solidFill>
              <a:srgbClr val="F4CCCC"/>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r>
                <a:rPr lang="ja" altLang="en-US" sz="2400" dirty="0">
                  <a:solidFill>
                    <a:schemeClr val="dk1"/>
                  </a:solidFill>
                </a:rPr>
                <a:t>取得</a:t>
              </a:r>
              <a:endParaRPr sz="2400" dirty="0">
                <a:solidFill>
                  <a:schemeClr val="dk1"/>
                </a:solidFill>
              </a:endParaRPr>
            </a:p>
          </p:txBody>
        </p:sp>
      </p:grpSp>
      <p:pic>
        <p:nvPicPr>
          <p:cNvPr id="1033" name="Picture 9">
            <a:extLst>
              <a:ext uri="{FF2B5EF4-FFF2-40B4-BE49-F238E27FC236}">
                <a16:creationId xmlns:a16="http://schemas.microsoft.com/office/drawing/2014/main" id="{548AB0F6-981E-5F14-2746-4A228C610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8156" y="4280495"/>
            <a:ext cx="519729" cy="519729"/>
          </a:xfrm>
          <a:prstGeom prst="rect">
            <a:avLst/>
          </a:prstGeom>
          <a:noFill/>
          <a:extLst>
            <a:ext uri="{909E8E84-426E-40DD-AFC4-6F175D3DCCD1}">
              <a14:hiddenFill xmlns:a14="http://schemas.microsoft.com/office/drawing/2010/main">
                <a:solidFill>
                  <a:srgbClr val="FFFFFF"/>
                </a:solidFill>
              </a14:hiddenFill>
            </a:ext>
          </a:extLst>
        </p:spPr>
      </p:pic>
      <p:sp>
        <p:nvSpPr>
          <p:cNvPr id="40" name="タイトル 1">
            <a:extLst>
              <a:ext uri="{FF2B5EF4-FFF2-40B4-BE49-F238E27FC236}">
                <a16:creationId xmlns:a16="http://schemas.microsoft.com/office/drawing/2014/main" id="{B6A59DF9-9BFC-B2F3-4A45-3ECBDD2C1D71}"/>
              </a:ext>
            </a:extLst>
          </p:cNvPr>
          <p:cNvSpPr>
            <a:spLocks noGrp="1"/>
          </p:cNvSpPr>
          <p:nvPr>
            <p:ph type="ctrTitle"/>
          </p:nvPr>
        </p:nvSpPr>
        <p:spPr>
          <a:xfrm>
            <a:off x="252663" y="141504"/>
            <a:ext cx="2609070" cy="942315"/>
          </a:xfrm>
        </p:spPr>
        <p:txBody>
          <a:bodyPr anchor="b">
            <a:noAutofit/>
          </a:bodyPr>
          <a:lstStyle/>
          <a:p>
            <a:pPr algn="l"/>
            <a:r>
              <a:rPr lang="ja-JP" altLang="en-US" sz="4000">
                <a:solidFill>
                  <a:schemeClr val="tx2"/>
                </a:solidFill>
                <a:latin typeface="Hiragino Sans W4" panose="020B0400000000000000" pitchFamily="34" charset="-128"/>
                <a:ea typeface="Hiragino Sans W4"/>
              </a:rPr>
              <a:t>技術構成</a:t>
            </a:r>
            <a:endParaRPr kumimoji="1" lang="ja-JP" altLang="en-US" sz="4000">
              <a:solidFill>
                <a:schemeClr val="tx2"/>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520118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BF27E926-733E-8110-76EC-9863A01E19AF}"/>
              </a:ext>
            </a:extLst>
          </p:cNvPr>
          <p:cNvSpPr/>
          <p:nvPr/>
        </p:nvSpPr>
        <p:spPr>
          <a:xfrm>
            <a:off x="-1" y="255357"/>
            <a:ext cx="4516643" cy="10772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endParaRPr>
          </a:p>
        </p:txBody>
      </p:sp>
      <p:sp>
        <p:nvSpPr>
          <p:cNvPr id="19" name="タイトル 1">
            <a:extLst>
              <a:ext uri="{FF2B5EF4-FFF2-40B4-BE49-F238E27FC236}">
                <a16:creationId xmlns:a16="http://schemas.microsoft.com/office/drawing/2014/main" id="{8D06F3AC-B504-F280-5451-14D0C1F0C01B}"/>
              </a:ext>
            </a:extLst>
          </p:cNvPr>
          <p:cNvSpPr>
            <a:spLocks noGrp="1"/>
          </p:cNvSpPr>
          <p:nvPr>
            <p:ph type="ctrTitle"/>
          </p:nvPr>
        </p:nvSpPr>
        <p:spPr>
          <a:xfrm>
            <a:off x="5232533" y="2480949"/>
            <a:ext cx="5755660" cy="1815882"/>
          </a:xfrm>
        </p:spPr>
        <p:txBody>
          <a:bodyPr anchor="b">
            <a:noAutofit/>
          </a:bodyPr>
          <a:lstStyle/>
          <a:p>
            <a:pPr algn="l"/>
            <a:r>
              <a:rPr kumimoji="1" lang="ja-JP" altLang="en-US" sz="9600">
                <a:solidFill>
                  <a:schemeClr val="accent1">
                    <a:lumMod val="60000"/>
                    <a:lumOff val="40000"/>
                  </a:schemeClr>
                </a:solidFill>
                <a:latin typeface="Hiragino Sans W4" panose="020B0400000000000000" pitchFamily="34" charset="-128"/>
                <a:ea typeface="Hiragino Sans W4" panose="020B0400000000000000" pitchFamily="34" charset="-128"/>
              </a:rPr>
              <a:t>ストワズ</a:t>
            </a:r>
          </a:p>
        </p:txBody>
      </p:sp>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2266726" y="3388890"/>
            <a:ext cx="2629334" cy="990442"/>
          </a:xfrm>
          <a:prstGeom prst="rect">
            <a:avLst/>
          </a:prstGeom>
        </p:spPr>
        <p:txBody>
          <a:bodyPr lIns="109728" tIns="109728" rIns="109728" bIns="91440" anchor="b">
            <a:norm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endParaRPr kumimoji="1" lang="ja-JP" altLang="en-US">
              <a:solidFill>
                <a:schemeClr val="tx2"/>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EE202671-EAA8-4A7B-1233-E2C4C1ECC394}"/>
              </a:ext>
            </a:extLst>
          </p:cNvPr>
          <p:cNvSpPr txBox="1"/>
          <p:nvPr/>
        </p:nvSpPr>
        <p:spPr>
          <a:xfrm>
            <a:off x="5103339" y="5456646"/>
            <a:ext cx="7400544" cy="1815882"/>
          </a:xfrm>
          <a:prstGeom prst="rect">
            <a:avLst/>
          </a:prstGeom>
          <a:noFill/>
        </p:spPr>
        <p:txBody>
          <a:bodyPr wrap="square" rtlCol="0">
            <a:spAutoFit/>
          </a:bodyPr>
          <a:lstStyle/>
          <a:p>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メンバー</a:t>
            </a:r>
            <a:endParaRPr kumimoji="1"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　</a:t>
            </a:r>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水谷祐生　島田優希　</a:t>
            </a:r>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岩藤正治</a:t>
            </a:r>
            <a:endParaRPr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　山田遼太 　</a:t>
            </a:r>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三澤一太　林航平　二見龍介</a:t>
            </a:r>
            <a:endParaRPr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endPar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E881B0B7-84A1-96ED-7A7E-850B8D9B2C41}"/>
              </a:ext>
            </a:extLst>
          </p:cNvPr>
          <p:cNvPicPr>
            <a:picLocks noChangeAspect="1"/>
          </p:cNvPicPr>
          <p:nvPr/>
        </p:nvPicPr>
        <p:blipFill>
          <a:blip r:embed="rId3"/>
          <a:stretch>
            <a:fillRect/>
          </a:stretch>
        </p:blipFill>
        <p:spPr>
          <a:xfrm>
            <a:off x="2137532" y="1719975"/>
            <a:ext cx="2965807" cy="2659357"/>
          </a:xfrm>
          <a:prstGeom prst="rect">
            <a:avLst/>
          </a:prstGeom>
        </p:spPr>
      </p:pic>
      <p:sp>
        <p:nvSpPr>
          <p:cNvPr id="22" name="テキスト ボックス 21">
            <a:extLst>
              <a:ext uri="{FF2B5EF4-FFF2-40B4-BE49-F238E27FC236}">
                <a16:creationId xmlns:a16="http://schemas.microsoft.com/office/drawing/2014/main" id="{82A0883A-9B96-EFA5-0FB6-09D53FD7AE86}"/>
              </a:ext>
            </a:extLst>
          </p:cNvPr>
          <p:cNvSpPr txBox="1"/>
          <p:nvPr/>
        </p:nvSpPr>
        <p:spPr>
          <a:xfrm>
            <a:off x="128988" y="296462"/>
            <a:ext cx="4547616" cy="1077218"/>
          </a:xfrm>
          <a:prstGeom prst="rect">
            <a:avLst/>
          </a:prstGeom>
          <a:noFill/>
        </p:spPr>
        <p:txBody>
          <a:bodyPr wrap="square" rtlCol="0">
            <a:spAutoFit/>
          </a:bodyPr>
          <a:lstStyle/>
          <a:p>
            <a:r>
              <a:rPr lang="en"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Team Development</a:t>
            </a:r>
          </a:p>
          <a:p>
            <a:r>
              <a:rPr kumimoji="1" lang="en"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Group</a:t>
            </a:r>
            <a:r>
              <a:rPr kumimoji="1" lang="ja-JP" altLang="en-US" sz="3200">
                <a:solidFill>
                  <a:schemeClr val="tx1">
                    <a:lumMod val="50000"/>
                    <a:lumOff val="50000"/>
                  </a:schemeClr>
                </a:solidFill>
                <a:latin typeface="Hiragino Sans W4" panose="020B0400000000000000" pitchFamily="34" charset="-128"/>
                <a:ea typeface="Hiragino Sans W4" panose="020B0400000000000000" pitchFamily="34" charset="-128"/>
              </a:rPr>
              <a:t> </a:t>
            </a:r>
            <a:r>
              <a:rPr kumimoji="1" lang="en-US"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03</a:t>
            </a:r>
            <a:endParaRPr kumimoji="1" lang="ja-JP" altLang="en-US" sz="3200">
              <a:solidFill>
                <a:schemeClr val="tx1">
                  <a:lumMod val="50000"/>
                  <a:lumOff val="5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088715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2431A6-D14A-7FB9-D86E-C98DCFF8E53C}"/>
              </a:ext>
            </a:extLst>
          </p:cNvPr>
          <p:cNvSpPr>
            <a:spLocks noGrp="1"/>
          </p:cNvSpPr>
          <p:nvPr>
            <p:ph type="ctrTitle"/>
          </p:nvPr>
        </p:nvSpPr>
        <p:spPr>
          <a:xfrm>
            <a:off x="838199" y="218731"/>
            <a:ext cx="3133725" cy="990442"/>
          </a:xfrm>
        </p:spPr>
        <p:txBody>
          <a:bodyPr anchor="b">
            <a:normAutofit/>
          </a:bodyPr>
          <a:lstStyle/>
          <a:p>
            <a:pPr algn="l"/>
            <a:r>
              <a:rPr kumimoji="1" lang="ja-JP" altLang="en-US">
                <a:solidFill>
                  <a:schemeClr val="tx2"/>
                </a:solidFill>
              </a:rPr>
              <a:t>３</a:t>
            </a:r>
            <a:r>
              <a:rPr kumimoji="1" lang="en-US" altLang="ja-JP">
                <a:solidFill>
                  <a:schemeClr val="tx2"/>
                </a:solidFill>
              </a:rPr>
              <a:t>.</a:t>
            </a:r>
            <a:r>
              <a:rPr kumimoji="1" lang="ja-JP" altLang="en-US">
                <a:solidFill>
                  <a:schemeClr val="tx2"/>
                </a:solidFill>
              </a:rPr>
              <a:t>感想</a:t>
            </a:r>
          </a:p>
        </p:txBody>
      </p:sp>
      <p:sp>
        <p:nvSpPr>
          <p:cNvPr id="3" name="字幕 2">
            <a:extLst>
              <a:ext uri="{FF2B5EF4-FFF2-40B4-BE49-F238E27FC236}">
                <a16:creationId xmlns:a16="http://schemas.microsoft.com/office/drawing/2014/main" id="{ED27ABAC-CABA-B9AF-7603-53848A1050AB}"/>
              </a:ext>
            </a:extLst>
          </p:cNvPr>
          <p:cNvSpPr>
            <a:spLocks noGrp="1"/>
          </p:cNvSpPr>
          <p:nvPr>
            <p:ph type="subTitle" idx="1"/>
          </p:nvPr>
        </p:nvSpPr>
        <p:spPr>
          <a:xfrm>
            <a:off x="566737" y="2137200"/>
            <a:ext cx="5797882" cy="1785690"/>
          </a:xfrm>
        </p:spPr>
        <p:txBody>
          <a:bodyPr anchor="t">
            <a:normAutofit/>
          </a:bodyPr>
          <a:lstStyle/>
          <a:p>
            <a:pPr algn="l"/>
            <a:endParaRPr kumimoji="1" lang="ja-JP" altLang="en-US" sz="2200">
              <a:solidFill>
                <a:schemeClr val="tx2"/>
              </a:solidFill>
            </a:endParaRPr>
          </a:p>
        </p:txBody>
      </p:sp>
    </p:spTree>
    <p:extLst>
      <p:ext uri="{BB962C8B-B14F-4D97-AF65-F5344CB8AC3E}">
        <p14:creationId xmlns:p14="http://schemas.microsoft.com/office/powerpoint/2010/main" val="233635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7C13A5D1-781F-44FB-2974-80193CE03711}"/>
              </a:ext>
            </a:extLst>
          </p:cNvPr>
          <p:cNvSpPr>
            <a:spLocks noGrp="1"/>
          </p:cNvSpPr>
          <p:nvPr>
            <p:ph type="ctrTitle"/>
          </p:nvPr>
        </p:nvSpPr>
        <p:spPr/>
        <p:txBody>
          <a:bodyPr/>
          <a:lstStyle/>
          <a:p>
            <a:endParaRPr lang="ja-JP" altLang="en-US"/>
          </a:p>
        </p:txBody>
      </p:sp>
      <p:sp>
        <p:nvSpPr>
          <p:cNvPr id="3" name="字幕 2">
            <a:extLst>
              <a:ext uri="{FF2B5EF4-FFF2-40B4-BE49-F238E27FC236}">
                <a16:creationId xmlns:a16="http://schemas.microsoft.com/office/drawing/2014/main" id="{ED27ABAC-CABA-B9AF-7603-53848A1050AB}"/>
              </a:ext>
            </a:extLst>
          </p:cNvPr>
          <p:cNvSpPr>
            <a:spLocks noGrp="1"/>
          </p:cNvSpPr>
          <p:nvPr>
            <p:ph type="subTitle" idx="1"/>
          </p:nvPr>
        </p:nvSpPr>
        <p:spPr>
          <a:xfrm>
            <a:off x="566737" y="2137200"/>
            <a:ext cx="5797882" cy="1785690"/>
          </a:xfrm>
        </p:spPr>
        <p:txBody>
          <a:bodyPr anchor="t">
            <a:normAutofit/>
          </a:bodyPr>
          <a:lstStyle/>
          <a:p>
            <a:pPr algn="l"/>
            <a:endParaRPr kumimoji="1" lang="ja-JP" altLang="en-US" sz="2200">
              <a:solidFill>
                <a:schemeClr val="tx2"/>
              </a:solidFill>
            </a:endParaRPr>
          </a:p>
        </p:txBody>
      </p:sp>
    </p:spTree>
    <p:extLst>
      <p:ext uri="{BB962C8B-B14F-4D97-AF65-F5344CB8AC3E}">
        <p14:creationId xmlns:p14="http://schemas.microsoft.com/office/powerpoint/2010/main" val="383070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294BFA1-0CC1-FC8A-2D04-2E144EA09881}"/>
              </a:ext>
            </a:extLst>
          </p:cNvPr>
          <p:cNvSpPr txBox="1"/>
          <p:nvPr/>
        </p:nvSpPr>
        <p:spPr>
          <a:xfrm>
            <a:off x="1079242" y="3013501"/>
            <a:ext cx="10033516" cy="830997"/>
          </a:xfrm>
          <a:prstGeom prst="rect">
            <a:avLst/>
          </a:prstGeom>
          <a:noFill/>
        </p:spPr>
        <p:txBody>
          <a:bodyPr wrap="none" rtlCol="0">
            <a:spAutoFit/>
          </a:bodyPr>
          <a:lstStyle/>
          <a:p>
            <a:r>
              <a:rPr lang="ja-JP" altLang="en-US" sz="4800">
                <a:solidFill>
                  <a:schemeClr val="accent2">
                    <a:lumMod val="75000"/>
                  </a:schemeClr>
                </a:solidFill>
                <a:latin typeface="Hiragino Sans W4" panose="020B0400000000000000" pitchFamily="34" charset="-128"/>
                <a:ea typeface="Hiragino Sans W4" panose="020B0400000000000000" pitchFamily="34" charset="-128"/>
              </a:rPr>
              <a:t>先</a:t>
            </a:r>
            <a:r>
              <a:rPr kumimoji="1" lang="ja-JP" altLang="en-US" sz="4800">
                <a:solidFill>
                  <a:schemeClr val="accent2">
                    <a:lumMod val="75000"/>
                  </a:schemeClr>
                </a:solidFill>
                <a:latin typeface="Hiragino Sans W4" panose="020B0400000000000000" pitchFamily="34" charset="-128"/>
                <a:ea typeface="Hiragino Sans W4" panose="020B0400000000000000" pitchFamily="34" charset="-128"/>
              </a:rPr>
              <a:t>月いくら使ったか覚えてますか？</a:t>
            </a:r>
          </a:p>
        </p:txBody>
      </p:sp>
    </p:spTree>
    <p:extLst>
      <p:ext uri="{BB962C8B-B14F-4D97-AF65-F5344CB8AC3E}">
        <p14:creationId xmlns:p14="http://schemas.microsoft.com/office/powerpoint/2010/main" val="4058661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グラフィックス 5">
            <a:extLst>
              <a:ext uri="{FF2B5EF4-FFF2-40B4-BE49-F238E27FC236}">
                <a16:creationId xmlns:a16="http://schemas.microsoft.com/office/drawing/2014/main" id="{365AE9A0-78D5-7D48-1D3E-C789AE2736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46476" y="4601564"/>
            <a:ext cx="3442462" cy="2000404"/>
          </a:xfrm>
          <a:prstGeom prst="rect">
            <a:avLst/>
          </a:prstGeom>
        </p:spPr>
      </p:pic>
      <p:sp>
        <p:nvSpPr>
          <p:cNvPr id="7" name="円形吹き出し 6">
            <a:extLst>
              <a:ext uri="{FF2B5EF4-FFF2-40B4-BE49-F238E27FC236}">
                <a16:creationId xmlns:a16="http://schemas.microsoft.com/office/drawing/2014/main" id="{B93EAE4E-25BD-047B-04D1-1399011D9ED1}"/>
              </a:ext>
            </a:extLst>
          </p:cNvPr>
          <p:cNvSpPr/>
          <p:nvPr/>
        </p:nvSpPr>
        <p:spPr>
          <a:xfrm>
            <a:off x="296333" y="256032"/>
            <a:ext cx="11599333" cy="4084320"/>
          </a:xfrm>
          <a:prstGeom prst="wedgeEllipseCallout">
            <a:avLst>
              <a:gd name="adj1" fmla="val 30208"/>
              <a:gd name="adj2" fmla="val 62967"/>
            </a:avLst>
          </a:prstGeom>
          <a:solidFill>
            <a:schemeClr val="tx1">
              <a:alpha val="0"/>
            </a:schemeClr>
          </a:solidFill>
          <a:ln w="44450">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AC1B862-8ABF-0525-3D93-0B14C380DB3E}"/>
              </a:ext>
            </a:extLst>
          </p:cNvPr>
          <p:cNvSpPr txBox="1"/>
          <p:nvPr/>
        </p:nvSpPr>
        <p:spPr>
          <a:xfrm>
            <a:off x="2075666" y="1328696"/>
            <a:ext cx="8392041" cy="1938992"/>
          </a:xfrm>
          <a:prstGeom prst="rect">
            <a:avLst/>
          </a:prstGeom>
          <a:noFill/>
        </p:spPr>
        <p:txBody>
          <a:bodyPr wrap="none" rtlCol="0">
            <a:spAutoFit/>
          </a:bodyPr>
          <a:lstStyle/>
          <a:p>
            <a:r>
              <a:rPr kumimoji="1" lang="ja-JP" altLang="en-US" sz="4000">
                <a:latin typeface="Hiragino Sans W4" panose="020B0400000000000000" pitchFamily="34" charset="-128"/>
                <a:ea typeface="Hiragino Sans W4" panose="020B0400000000000000" pitchFamily="34" charset="-128"/>
              </a:rPr>
              <a:t>気づいたら今月の給料消えてた</a:t>
            </a:r>
            <a:r>
              <a:rPr lang="en-US" altLang="ja-JP" sz="4000" dirty="0">
                <a:latin typeface="Hiragino Sans W4" panose="020B0400000000000000" pitchFamily="34" charset="-128"/>
                <a:ea typeface="Hiragino Sans W4" panose="020B0400000000000000" pitchFamily="34" charset="-128"/>
              </a:rPr>
              <a:t>.</a:t>
            </a:r>
            <a:r>
              <a:rPr kumimoji="1" lang="en-US" altLang="ja-JP" sz="4000" dirty="0">
                <a:latin typeface="Hiragino Sans W4" panose="020B0400000000000000" pitchFamily="34" charset="-128"/>
                <a:ea typeface="Hiragino Sans W4" panose="020B0400000000000000" pitchFamily="34" charset="-128"/>
              </a:rPr>
              <a:t>..</a:t>
            </a:r>
          </a:p>
          <a:p>
            <a:endParaRPr lang="en-US" altLang="ja-JP" sz="4000" dirty="0">
              <a:latin typeface="Hiragino Sans W4" panose="020B0400000000000000" pitchFamily="34" charset="-128"/>
              <a:ea typeface="Hiragino Sans W4" panose="020B0400000000000000" pitchFamily="34" charset="-128"/>
            </a:endParaRPr>
          </a:p>
          <a:p>
            <a:r>
              <a:rPr kumimoji="1" lang="ja-JP" altLang="en-US" sz="4000">
                <a:latin typeface="Hiragino Sans W4" panose="020B0400000000000000" pitchFamily="34" charset="-128"/>
                <a:ea typeface="Hiragino Sans W4" panose="020B0400000000000000" pitchFamily="34" charset="-128"/>
              </a:rPr>
              <a:t>口座</a:t>
            </a:r>
            <a:r>
              <a:rPr lang="ja-JP" altLang="en-US" sz="4000">
                <a:latin typeface="Hiragino Sans W4" panose="020B0400000000000000" pitchFamily="34" charset="-128"/>
                <a:ea typeface="Hiragino Sans W4" panose="020B0400000000000000" pitchFamily="34" charset="-128"/>
              </a:rPr>
              <a:t>の中こんだけしかなかったけ？</a:t>
            </a:r>
            <a:endParaRPr kumimoji="1" lang="en-US" altLang="ja-JP" sz="40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96578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D42BE22-425A-3EAF-9517-F520189C8749}"/>
              </a:ext>
            </a:extLst>
          </p:cNvPr>
          <p:cNvSpPr txBox="1"/>
          <p:nvPr/>
        </p:nvSpPr>
        <p:spPr>
          <a:xfrm>
            <a:off x="558800" y="694266"/>
            <a:ext cx="5416868" cy="584775"/>
          </a:xfrm>
          <a:prstGeom prst="rect">
            <a:avLst/>
          </a:prstGeom>
          <a:noFill/>
        </p:spPr>
        <p:txBody>
          <a:bodyPr wrap="none" rtlCol="0">
            <a:spAutoFit/>
          </a:bodyPr>
          <a:lstStyle/>
          <a:p>
            <a:r>
              <a:rPr kumimoji="1" lang="ja-JP" altLang="en-US" sz="3200">
                <a:latin typeface="Hiragino Sans W4" panose="020B0400000000000000" pitchFamily="34" charset="-128"/>
                <a:ea typeface="Hiragino Sans W4" panose="020B0400000000000000" pitchFamily="34" charset="-128"/>
              </a:rPr>
              <a:t>これらの現象の原因と</a:t>
            </a:r>
            <a:r>
              <a:rPr lang="ja-JP" altLang="en-US" sz="3200">
                <a:latin typeface="Hiragino Sans W4" panose="020B0400000000000000" pitchFamily="34" charset="-128"/>
                <a:ea typeface="Hiragino Sans W4" panose="020B0400000000000000" pitchFamily="34" charset="-128"/>
              </a:rPr>
              <a:t>して</a:t>
            </a:r>
            <a:r>
              <a:rPr lang="en-US" altLang="ja-JP" sz="3200" dirty="0">
                <a:latin typeface="Hiragino Sans W4" panose="020B0400000000000000" pitchFamily="34" charset="-128"/>
                <a:ea typeface="Hiragino Sans W4" panose="020B0400000000000000" pitchFamily="34" charset="-128"/>
              </a:rPr>
              <a:t>...</a:t>
            </a:r>
            <a:endParaRPr kumimoji="1" lang="ja-JP" altLang="en-US" sz="3200">
              <a:latin typeface="Hiragino Sans W4" panose="020B0400000000000000" pitchFamily="34" charset="-128"/>
              <a:ea typeface="Hiragino Sans W4" panose="020B0400000000000000" pitchFamily="34" charset="-128"/>
            </a:endParaRPr>
          </a:p>
        </p:txBody>
      </p:sp>
      <p:sp>
        <p:nvSpPr>
          <p:cNvPr id="3" name="テキスト ボックス 2">
            <a:extLst>
              <a:ext uri="{FF2B5EF4-FFF2-40B4-BE49-F238E27FC236}">
                <a16:creationId xmlns:a16="http://schemas.microsoft.com/office/drawing/2014/main" id="{BB480E21-9559-7D62-3D63-67B5E70286FA}"/>
              </a:ext>
            </a:extLst>
          </p:cNvPr>
          <p:cNvSpPr txBox="1"/>
          <p:nvPr/>
        </p:nvSpPr>
        <p:spPr>
          <a:xfrm>
            <a:off x="1099151" y="2670370"/>
            <a:ext cx="10443885" cy="1938992"/>
          </a:xfrm>
          <a:prstGeom prst="rect">
            <a:avLst/>
          </a:prstGeom>
          <a:noFill/>
        </p:spPr>
        <p:txBody>
          <a:bodyPr wrap="none" rtlCol="0">
            <a:spAutoFit/>
          </a:bodyPr>
          <a:lstStyle/>
          <a:p>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一ヶ月いくらまで使うか決めていない</a:t>
            </a:r>
            <a:endParaRPr kumimoji="1"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endParaRPr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イベントなどにいくら使うかを決めていない</a:t>
            </a:r>
          </a:p>
        </p:txBody>
      </p:sp>
    </p:spTree>
    <p:extLst>
      <p:ext uri="{BB962C8B-B14F-4D97-AF65-F5344CB8AC3E}">
        <p14:creationId xmlns:p14="http://schemas.microsoft.com/office/powerpoint/2010/main" val="54863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タイトル 1">
            <a:extLst>
              <a:ext uri="{FF2B5EF4-FFF2-40B4-BE49-F238E27FC236}">
                <a16:creationId xmlns:a16="http://schemas.microsoft.com/office/drawing/2014/main" id="{8D06F3AC-B504-F280-5451-14D0C1F0C01B}"/>
              </a:ext>
            </a:extLst>
          </p:cNvPr>
          <p:cNvSpPr>
            <a:spLocks noGrp="1"/>
          </p:cNvSpPr>
          <p:nvPr>
            <p:ph type="ctrTitle"/>
          </p:nvPr>
        </p:nvSpPr>
        <p:spPr>
          <a:xfrm>
            <a:off x="5025254" y="3322144"/>
            <a:ext cx="5755660" cy="1815882"/>
          </a:xfrm>
        </p:spPr>
        <p:txBody>
          <a:bodyPr anchor="b">
            <a:noAutofit/>
          </a:bodyPr>
          <a:lstStyle/>
          <a:p>
            <a:pPr algn="l"/>
            <a:r>
              <a:rPr kumimoji="1" lang="ja-JP" altLang="en-US" sz="9600">
                <a:solidFill>
                  <a:schemeClr val="accent1">
                    <a:lumMod val="60000"/>
                    <a:lumOff val="40000"/>
                  </a:schemeClr>
                </a:solidFill>
                <a:latin typeface="Hiragino Sans W4" panose="020B0400000000000000" pitchFamily="34" charset="-128"/>
                <a:ea typeface="Hiragino Sans W4" panose="020B0400000000000000" pitchFamily="34" charset="-128"/>
              </a:rPr>
              <a:t>ストワズ</a:t>
            </a:r>
          </a:p>
        </p:txBody>
      </p:sp>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2266726" y="3388890"/>
            <a:ext cx="2629334" cy="990442"/>
          </a:xfrm>
          <a:prstGeom prst="rect">
            <a:avLst/>
          </a:prstGeom>
        </p:spPr>
        <p:txBody>
          <a:bodyPr lIns="109728" tIns="109728" rIns="109728" bIns="91440" anchor="b">
            <a:norm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endParaRPr kumimoji="1" lang="ja-JP" altLang="en-US">
              <a:solidFill>
                <a:schemeClr val="tx2"/>
              </a:solidFill>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E881B0B7-84A1-96ED-7A7E-850B8D9B2C41}"/>
              </a:ext>
            </a:extLst>
          </p:cNvPr>
          <p:cNvPicPr>
            <a:picLocks noChangeAspect="1"/>
          </p:cNvPicPr>
          <p:nvPr/>
        </p:nvPicPr>
        <p:blipFill>
          <a:blip r:embed="rId3"/>
          <a:stretch>
            <a:fillRect/>
          </a:stretch>
        </p:blipFill>
        <p:spPr>
          <a:xfrm>
            <a:off x="2137532" y="2554432"/>
            <a:ext cx="2965807" cy="2659357"/>
          </a:xfrm>
          <a:prstGeom prst="rect">
            <a:avLst/>
          </a:prstGeom>
        </p:spPr>
      </p:pic>
      <p:sp>
        <p:nvSpPr>
          <p:cNvPr id="2" name="テキスト ボックス 1">
            <a:extLst>
              <a:ext uri="{FF2B5EF4-FFF2-40B4-BE49-F238E27FC236}">
                <a16:creationId xmlns:a16="http://schemas.microsoft.com/office/drawing/2014/main" id="{2863FB71-344D-AD8D-D714-DB2C5C82D56D}"/>
              </a:ext>
            </a:extLst>
          </p:cNvPr>
          <p:cNvSpPr txBox="1"/>
          <p:nvPr/>
        </p:nvSpPr>
        <p:spPr>
          <a:xfrm>
            <a:off x="712427" y="950534"/>
            <a:ext cx="14171972" cy="769441"/>
          </a:xfrm>
          <a:prstGeom prst="rect">
            <a:avLst/>
          </a:prstGeom>
          <a:noFill/>
        </p:spPr>
        <p:txBody>
          <a:bodyPr wrap="square" rtlCol="0">
            <a:spAutoFit/>
          </a:bodyPr>
          <a:lstStyle/>
          <a:p>
            <a:r>
              <a:rPr kumimoji="1" lang="ja-JP" altLang="en-US" sz="4400">
                <a:latin typeface="Hiragino Sans W4" panose="020B0400000000000000" pitchFamily="34" charset="-128"/>
                <a:ea typeface="Hiragino Sans W4" panose="020B0400000000000000" pitchFamily="34" charset="-128"/>
              </a:rPr>
              <a:t>予定と支出</a:t>
            </a:r>
            <a:r>
              <a:rPr lang="ja-JP" altLang="en-US" sz="4400">
                <a:latin typeface="Hiragino Sans W4" panose="020B0400000000000000" pitchFamily="34" charset="-128"/>
                <a:ea typeface="Hiragino Sans W4" panose="020B0400000000000000" pitchFamily="34" charset="-128"/>
              </a:rPr>
              <a:t>を管理し</a:t>
            </a:r>
            <a:r>
              <a:rPr kumimoji="1" lang="ja-JP" altLang="en-US" sz="4400">
                <a:solidFill>
                  <a:schemeClr val="accent2">
                    <a:lumMod val="75000"/>
                  </a:schemeClr>
                </a:solidFill>
                <a:latin typeface="Hiragino Sans W4" panose="020B0400000000000000" pitchFamily="34" charset="-128"/>
                <a:ea typeface="Hiragino Sans W4" panose="020B0400000000000000" pitchFamily="34" charset="-128"/>
              </a:rPr>
              <a:t>無駄遣い</a:t>
            </a:r>
            <a:r>
              <a:rPr kumimoji="1" lang="ja-JP" altLang="en-US" sz="4400">
                <a:latin typeface="Hiragino Sans W4" panose="020B0400000000000000" pitchFamily="34" charset="-128"/>
                <a:ea typeface="Hiragino Sans W4" panose="020B0400000000000000" pitchFamily="34" charset="-128"/>
              </a:rPr>
              <a:t>を防ぐアプリ</a:t>
            </a:r>
          </a:p>
        </p:txBody>
      </p:sp>
    </p:spTree>
    <p:extLst>
      <p:ext uri="{BB962C8B-B14F-4D97-AF65-F5344CB8AC3E}">
        <p14:creationId xmlns:p14="http://schemas.microsoft.com/office/powerpoint/2010/main" val="99049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3640081" y="2933779"/>
            <a:ext cx="4911838" cy="990442"/>
          </a:xfrm>
          <a:prstGeom prst="rect">
            <a:avLst/>
          </a:prstGeom>
        </p:spPr>
        <p:txBody>
          <a:bodyPr lIns="109728" tIns="109728" rIns="109728" bIns="91440" anchor="b">
            <a:no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r>
              <a:rPr kumimoji="1" lang="ja-JP" altLang="en-US" sz="3200">
                <a:solidFill>
                  <a:schemeClr val="tx2"/>
                </a:solidFill>
                <a:latin typeface="Hiragino Sans W4" panose="020B0400000000000000" pitchFamily="34" charset="-128"/>
                <a:ea typeface="Hiragino Sans W4" panose="020B0400000000000000" pitchFamily="34" charset="-128"/>
              </a:rPr>
              <a:t>デモ動画</a:t>
            </a:r>
            <a:endParaRPr lang="en-US" altLang="ja-JP" sz="3200" dirty="0">
              <a:solidFill>
                <a:schemeClr val="tx2"/>
              </a:solidFill>
              <a:latin typeface="Hiragino Sans W4" panose="020B0400000000000000" pitchFamily="34" charset="-128"/>
              <a:ea typeface="Hiragino Sans W4" panose="020B0400000000000000" pitchFamily="34" charset="-128"/>
            </a:endParaRPr>
          </a:p>
          <a:p>
            <a:pPr algn="l"/>
            <a:r>
              <a:rPr kumimoji="1" lang="en-US" altLang="ja-JP" sz="3200" dirty="0">
                <a:solidFill>
                  <a:schemeClr val="tx2"/>
                </a:solidFill>
                <a:latin typeface="Hiragino Sans W4" panose="020B0400000000000000" pitchFamily="34" charset="-128"/>
                <a:ea typeface="Hiragino Sans W4" panose="020B0400000000000000" pitchFamily="34" charset="-128"/>
              </a:rPr>
              <a:t>2</a:t>
            </a:r>
            <a:r>
              <a:rPr kumimoji="1" lang="ja-JP" altLang="en-US" sz="3200">
                <a:solidFill>
                  <a:schemeClr val="tx2"/>
                </a:solidFill>
                <a:latin typeface="Hiragino Sans W4" panose="020B0400000000000000" pitchFamily="34" charset="-128"/>
                <a:ea typeface="Hiragino Sans W4" panose="020B0400000000000000" pitchFamily="34" charset="-128"/>
              </a:rPr>
              <a:t>限の時間に取りま</a:t>
            </a:r>
            <a:r>
              <a:rPr lang="ja-JP" altLang="en-US" sz="3200">
                <a:solidFill>
                  <a:schemeClr val="tx2"/>
                </a:solidFill>
                <a:latin typeface="Hiragino Sans W4" panose="020B0400000000000000" pitchFamily="34" charset="-128"/>
                <a:ea typeface="Hiragino Sans W4" panose="020B0400000000000000" pitchFamily="34" charset="-128"/>
              </a:rPr>
              <a:t>す</a:t>
            </a:r>
            <a:r>
              <a:rPr lang="en-US" altLang="ja-JP" sz="3200" dirty="0">
                <a:solidFill>
                  <a:schemeClr val="tx2"/>
                </a:solidFill>
                <a:latin typeface="Hiragino Sans W4" panose="020B0400000000000000" pitchFamily="34" charset="-128"/>
                <a:ea typeface="Hiragino Sans W4" panose="020B0400000000000000" pitchFamily="34" charset="-128"/>
              </a:rPr>
              <a:t>...</a:t>
            </a:r>
            <a:endParaRPr kumimoji="1" lang="en-US" altLang="ja-JP" sz="3200" dirty="0">
              <a:solidFill>
                <a:schemeClr val="tx2"/>
              </a:solidFill>
              <a:latin typeface="Hiragino Sans W4" panose="020B0400000000000000" pitchFamily="34" charset="-128"/>
              <a:ea typeface="Hiragino Sans W4" panose="020B0400000000000000" pitchFamily="34" charset="-128"/>
            </a:endParaRPr>
          </a:p>
        </p:txBody>
      </p:sp>
      <p:pic>
        <p:nvPicPr>
          <p:cNvPr id="2" name="オブ演デモ01">
            <a:hlinkClick r:id="" action="ppaction://media"/>
            <a:extLst>
              <a:ext uri="{FF2B5EF4-FFF2-40B4-BE49-F238E27FC236}">
                <a16:creationId xmlns:a16="http://schemas.microsoft.com/office/drawing/2014/main" id="{665DD191-ED87-BD08-5099-6864D66DF2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1"/>
            <a:ext cx="12192000" cy="6858000"/>
          </a:xfrm>
          <a:prstGeom prst="rect">
            <a:avLst/>
          </a:prstGeom>
        </p:spPr>
      </p:pic>
    </p:spTree>
    <p:extLst>
      <p:ext uri="{BB962C8B-B14F-4D97-AF65-F5344CB8AC3E}">
        <p14:creationId xmlns:p14="http://schemas.microsoft.com/office/powerpoint/2010/main" val="386261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グラフィックス 3">
            <a:extLst>
              <a:ext uri="{FF2B5EF4-FFF2-40B4-BE49-F238E27FC236}">
                <a16:creationId xmlns:a16="http://schemas.microsoft.com/office/drawing/2014/main" id="{A2240186-8420-AC0E-7809-79A6785EA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019550"/>
            <a:ext cx="3524250" cy="2838450"/>
          </a:xfrm>
          <a:prstGeom prst="rect">
            <a:avLst/>
          </a:prstGeom>
        </p:spPr>
      </p:pic>
      <p:sp>
        <p:nvSpPr>
          <p:cNvPr id="5" name="テキスト ボックス 4">
            <a:extLst>
              <a:ext uri="{FF2B5EF4-FFF2-40B4-BE49-F238E27FC236}">
                <a16:creationId xmlns:a16="http://schemas.microsoft.com/office/drawing/2014/main" id="{D2201729-5E15-848C-EA2D-E814C5170A74}"/>
              </a:ext>
            </a:extLst>
          </p:cNvPr>
          <p:cNvSpPr txBox="1"/>
          <p:nvPr/>
        </p:nvSpPr>
        <p:spPr>
          <a:xfrm>
            <a:off x="660149" y="763574"/>
            <a:ext cx="7571303" cy="1754326"/>
          </a:xfrm>
          <a:prstGeom prst="rect">
            <a:avLst/>
          </a:prstGeom>
          <a:noFill/>
        </p:spPr>
        <p:txBody>
          <a:bodyPr wrap="none" rtlCol="0">
            <a:spAutoFit/>
          </a:bodyPr>
          <a:lstStyle/>
          <a:p>
            <a:r>
              <a:rPr kumimoji="1" lang="ja-JP" altLang="en-US" sz="3600">
                <a:latin typeface="Hiragino Sans W4" panose="020B0400000000000000" pitchFamily="34" charset="-128"/>
                <a:ea typeface="Hiragino Sans W4" panose="020B0400000000000000" pitchFamily="34" charset="-128"/>
              </a:rPr>
              <a:t>予定と予算をできる</a:t>
            </a:r>
            <a:r>
              <a:rPr lang="ja-JP" altLang="en-US" sz="3600">
                <a:solidFill>
                  <a:schemeClr val="accent2">
                    <a:lumMod val="75000"/>
                  </a:schemeClr>
                </a:solidFill>
                <a:latin typeface="Hiragino Sans W4" panose="020B0400000000000000" pitchFamily="34" charset="-128"/>
                <a:ea typeface="Hiragino Sans W4" panose="020B0400000000000000" pitchFamily="34" charset="-128"/>
              </a:rPr>
              <a:t>結びつけて管理</a:t>
            </a:r>
            <a:endParaRPr lang="en-US" altLang="ja-JP" sz="3600" dirty="0">
              <a:solidFill>
                <a:schemeClr val="accent2">
                  <a:lumMod val="75000"/>
                </a:schemeClr>
              </a:solidFill>
              <a:latin typeface="Hiragino Sans W4" panose="020B0400000000000000" pitchFamily="34" charset="-128"/>
              <a:ea typeface="Hiragino Sans W4" panose="020B0400000000000000" pitchFamily="34" charset="-128"/>
            </a:endParaRPr>
          </a:p>
          <a:p>
            <a:endParaRPr lang="en-US" altLang="ja-JP" sz="3600" dirty="0">
              <a:latin typeface="Hiragino Sans W4" panose="020B0400000000000000" pitchFamily="34" charset="-128"/>
              <a:ea typeface="Hiragino Sans W4" panose="020B0400000000000000" pitchFamily="34" charset="-128"/>
            </a:endParaRPr>
          </a:p>
          <a:p>
            <a:r>
              <a:rPr kumimoji="1" lang="ja-JP" altLang="en-US" sz="3600">
                <a:latin typeface="Hiragino Sans W4" panose="020B0400000000000000" pitchFamily="34" charset="-128"/>
                <a:ea typeface="Hiragino Sans W4" panose="020B0400000000000000" pitchFamily="34" charset="-128"/>
              </a:rPr>
              <a:t>今月の収支、予算が</a:t>
            </a:r>
            <a:r>
              <a:rPr kumimoji="1" lang="ja-JP" altLang="en-US" sz="3600">
                <a:solidFill>
                  <a:schemeClr val="accent2">
                    <a:lumMod val="75000"/>
                  </a:schemeClr>
                </a:solidFill>
                <a:latin typeface="Hiragino Sans W4" panose="020B0400000000000000" pitchFamily="34" charset="-128"/>
                <a:ea typeface="Hiragino Sans W4" panose="020B0400000000000000" pitchFamily="34" charset="-128"/>
              </a:rPr>
              <a:t>一目で</a:t>
            </a:r>
            <a:r>
              <a:rPr kumimoji="1" lang="ja-JP" altLang="en-US" sz="3600">
                <a:latin typeface="Hiragino Sans W4" panose="020B0400000000000000" pitchFamily="34" charset="-128"/>
                <a:ea typeface="Hiragino Sans W4" panose="020B0400000000000000" pitchFamily="34" charset="-128"/>
              </a:rPr>
              <a:t>わかる</a:t>
            </a:r>
          </a:p>
        </p:txBody>
      </p:sp>
      <p:sp>
        <p:nvSpPr>
          <p:cNvPr id="9" name="右矢印 8">
            <a:extLst>
              <a:ext uri="{FF2B5EF4-FFF2-40B4-BE49-F238E27FC236}">
                <a16:creationId xmlns:a16="http://schemas.microsoft.com/office/drawing/2014/main" id="{D239665A-88A7-9C82-7794-85E96D92C8A7}"/>
              </a:ext>
            </a:extLst>
          </p:cNvPr>
          <p:cNvSpPr/>
          <p:nvPr/>
        </p:nvSpPr>
        <p:spPr>
          <a:xfrm>
            <a:off x="3103761" y="3739937"/>
            <a:ext cx="1863342" cy="1569659"/>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lumMod val="50000"/>
                </a:schemeClr>
              </a:solidFill>
            </a:endParaRPr>
          </a:p>
        </p:txBody>
      </p:sp>
      <p:sp>
        <p:nvSpPr>
          <p:cNvPr id="10" name="テキスト ボックス 9">
            <a:extLst>
              <a:ext uri="{FF2B5EF4-FFF2-40B4-BE49-F238E27FC236}">
                <a16:creationId xmlns:a16="http://schemas.microsoft.com/office/drawing/2014/main" id="{0198637A-3EF8-8398-2DA6-705399572CB9}"/>
              </a:ext>
            </a:extLst>
          </p:cNvPr>
          <p:cNvSpPr txBox="1"/>
          <p:nvPr/>
        </p:nvSpPr>
        <p:spPr>
          <a:xfrm>
            <a:off x="5655733" y="4063101"/>
            <a:ext cx="6340197" cy="1015663"/>
          </a:xfrm>
          <a:prstGeom prst="rect">
            <a:avLst/>
          </a:prstGeom>
          <a:noFill/>
        </p:spPr>
        <p:txBody>
          <a:bodyPr wrap="none" rtlCol="0">
            <a:spAutoFit/>
          </a:bodyPr>
          <a:lstStyle/>
          <a:p>
            <a:r>
              <a:rPr kumimoji="1" lang="ja-JP" altLang="en-US" sz="6000">
                <a:solidFill>
                  <a:schemeClr val="accent2">
                    <a:lumMod val="75000"/>
                  </a:schemeClr>
                </a:solidFill>
                <a:latin typeface="Hiragino Sans W4" panose="020B0400000000000000" pitchFamily="34" charset="-128"/>
                <a:ea typeface="Hiragino Sans W4" panose="020B0400000000000000" pitchFamily="34" charset="-128"/>
              </a:rPr>
              <a:t>無駄遣いが減少！</a:t>
            </a:r>
          </a:p>
        </p:txBody>
      </p:sp>
    </p:spTree>
    <p:extLst>
      <p:ext uri="{BB962C8B-B14F-4D97-AF65-F5344CB8AC3E}">
        <p14:creationId xmlns:p14="http://schemas.microsoft.com/office/powerpoint/2010/main" val="214116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4E34AF17-E201-8C7A-63E3-0A5C181BC8F6}"/>
              </a:ext>
            </a:extLst>
          </p:cNvPr>
          <p:cNvSpPr>
            <a:spLocks noGrp="1"/>
          </p:cNvSpPr>
          <p:nvPr>
            <p:ph type="ctrTitle"/>
          </p:nvPr>
        </p:nvSpPr>
        <p:spPr>
          <a:xfrm>
            <a:off x="252663" y="141504"/>
            <a:ext cx="1576137" cy="942315"/>
          </a:xfrm>
        </p:spPr>
        <p:txBody>
          <a:bodyPr anchor="b">
            <a:noAutofit/>
          </a:bodyPr>
          <a:lstStyle/>
          <a:p>
            <a:pPr algn="l"/>
            <a:r>
              <a:rPr kumimoji="1" lang="ja-JP" altLang="en-US" sz="4000">
                <a:solidFill>
                  <a:schemeClr val="tx2"/>
                </a:solidFill>
                <a:latin typeface="Hiragino Sans W4" panose="020B0400000000000000" pitchFamily="34" charset="-128"/>
                <a:ea typeface="Hiragino Sans W4"/>
              </a:rPr>
              <a:t>機能</a:t>
            </a:r>
            <a:endParaRPr kumimoji="1" lang="ja-JP" altLang="en-US" sz="4000">
              <a:solidFill>
                <a:schemeClr val="tx2"/>
              </a:solidFill>
              <a:latin typeface="Hiragino Sans W4" panose="020B0400000000000000" pitchFamily="34" charset="-128"/>
              <a:ea typeface="Hiragino Sans W4" panose="020B0400000000000000" pitchFamily="34" charset="-128"/>
            </a:endParaRPr>
          </a:p>
        </p:txBody>
      </p:sp>
      <p:sp>
        <p:nvSpPr>
          <p:cNvPr id="3" name="テキスト ボックス 2">
            <a:extLst>
              <a:ext uri="{FF2B5EF4-FFF2-40B4-BE49-F238E27FC236}">
                <a16:creationId xmlns:a16="http://schemas.microsoft.com/office/drawing/2014/main" id="{01002085-CE05-9206-D690-64C4D6494D96}"/>
              </a:ext>
            </a:extLst>
          </p:cNvPr>
          <p:cNvSpPr txBox="1"/>
          <p:nvPr/>
        </p:nvSpPr>
        <p:spPr>
          <a:xfrm>
            <a:off x="1984349" y="3912072"/>
            <a:ext cx="184731" cy="523220"/>
          </a:xfrm>
          <a:prstGeom prst="rect">
            <a:avLst/>
          </a:prstGeom>
          <a:noFill/>
        </p:spPr>
        <p:txBody>
          <a:bodyPr wrap="none" lIns="91440" tIns="45720" rIns="91440" bIns="45720" rtlCol="0" anchor="t">
            <a:spAutoFit/>
          </a:bodyPr>
          <a:lstStyle/>
          <a:p>
            <a:endParaRPr lang="en-US" altLang="ja-JP" sz="2800" dirty="0">
              <a:latin typeface="Hiragino Sans W4" panose="020B0400000000000000" pitchFamily="34" charset="-128"/>
              <a:ea typeface="Hiragino Sans W4" panose="020B0400000000000000" pitchFamily="34" charset="-128"/>
            </a:endParaRPr>
          </a:p>
        </p:txBody>
      </p:sp>
      <p:grpSp>
        <p:nvGrpSpPr>
          <p:cNvPr id="22" name="グループ化 21">
            <a:extLst>
              <a:ext uri="{FF2B5EF4-FFF2-40B4-BE49-F238E27FC236}">
                <a16:creationId xmlns:a16="http://schemas.microsoft.com/office/drawing/2014/main" id="{BF4859B1-FD90-7AD3-3FD7-468B4ADCF5C8}"/>
              </a:ext>
            </a:extLst>
          </p:cNvPr>
          <p:cNvGrpSpPr/>
          <p:nvPr/>
        </p:nvGrpSpPr>
        <p:grpSpPr>
          <a:xfrm>
            <a:off x="496015" y="1323169"/>
            <a:ext cx="3933256" cy="5112874"/>
            <a:chOff x="1159773" y="1051305"/>
            <a:chExt cx="3549678" cy="4370336"/>
          </a:xfrm>
        </p:grpSpPr>
        <p:sp>
          <p:nvSpPr>
            <p:cNvPr id="7" name="四角形: 角を丸くする 6">
              <a:extLst>
                <a:ext uri="{FF2B5EF4-FFF2-40B4-BE49-F238E27FC236}">
                  <a16:creationId xmlns:a16="http://schemas.microsoft.com/office/drawing/2014/main" id="{6C532C35-5589-1345-7E86-671BEAECC5CB}"/>
                </a:ext>
              </a:extLst>
            </p:cNvPr>
            <p:cNvSpPr/>
            <p:nvPr/>
          </p:nvSpPr>
          <p:spPr>
            <a:xfrm>
              <a:off x="1159773" y="1051305"/>
              <a:ext cx="3095627" cy="4370336"/>
            </a:xfrm>
            <a:prstGeom prst="roundRect">
              <a:avLst/>
            </a:prstGeom>
            <a:solidFill>
              <a:schemeClr val="accent2">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solidFill>
                  <a:schemeClr val="tx1"/>
                </a:solidFill>
                <a:latin typeface="Hiragino Sans W4" panose="020B0400000000000000" pitchFamily="34" charset="-128"/>
                <a:ea typeface="Hiragino Sans W4" panose="020B0400000000000000" pitchFamily="34" charset="-128"/>
              </a:endParaRPr>
            </a:p>
          </p:txBody>
        </p:sp>
        <p:pic>
          <p:nvPicPr>
            <p:cNvPr id="5" name="グラフィックス 5">
              <a:extLst>
                <a:ext uri="{FF2B5EF4-FFF2-40B4-BE49-F238E27FC236}">
                  <a16:creationId xmlns:a16="http://schemas.microsoft.com/office/drawing/2014/main" id="{8826BCD2-6F87-E226-193B-83B2C1F870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729" y="1481737"/>
              <a:ext cx="1282700" cy="1282700"/>
            </a:xfrm>
            <a:prstGeom prst="rect">
              <a:avLst/>
            </a:prstGeom>
          </p:spPr>
        </p:pic>
        <p:sp>
          <p:nvSpPr>
            <p:cNvPr id="8" name="テキスト ボックス 7">
              <a:extLst>
                <a:ext uri="{FF2B5EF4-FFF2-40B4-BE49-F238E27FC236}">
                  <a16:creationId xmlns:a16="http://schemas.microsoft.com/office/drawing/2014/main" id="{63372D8B-30EE-4947-0F51-53FB82FAD5CA}"/>
                </a:ext>
              </a:extLst>
            </p:cNvPr>
            <p:cNvSpPr txBox="1"/>
            <p:nvPr/>
          </p:nvSpPr>
          <p:spPr>
            <a:xfrm>
              <a:off x="1372796" y="3109510"/>
              <a:ext cx="3246849" cy="523220"/>
            </a:xfrm>
            <a:prstGeom prst="rect">
              <a:avLst/>
            </a:prstGeom>
            <a:noFill/>
          </p:spPr>
          <p:txBody>
            <a:bodyPr wrap="square" lIns="91440" tIns="45720" rIns="91440" bIns="45720" rtlCol="0" anchor="t">
              <a:spAutoFit/>
            </a:bodyPr>
            <a:lstStyle/>
            <a:p>
              <a:r>
                <a:rPr lang="en" altLang="ja-JP" sz="2800" dirty="0">
                  <a:solidFill>
                    <a:schemeClr val="tx1">
                      <a:lumMod val="95000"/>
                      <a:lumOff val="5000"/>
                    </a:schemeClr>
                  </a:solidFill>
                  <a:latin typeface="Hiragino Sans W4" panose="020B0400000000000000" pitchFamily="34" charset="-128"/>
                  <a:ea typeface="Hiragino Sans W4"/>
                </a:rPr>
                <a:t>Authentication</a:t>
              </a:r>
              <a:endParaRPr lang="en" altLang="ja-JP" sz="2800" dirty="0">
                <a:solidFill>
                  <a:schemeClr val="tx1">
                    <a:lumMod val="95000"/>
                    <a:lumOff val="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C4EF541D-A145-9874-29A9-3E2523B5AF74}"/>
                </a:ext>
              </a:extLst>
            </p:cNvPr>
            <p:cNvSpPr txBox="1"/>
            <p:nvPr/>
          </p:nvSpPr>
          <p:spPr>
            <a:xfrm>
              <a:off x="1184022" y="3977804"/>
              <a:ext cx="3525429" cy="605080"/>
            </a:xfrm>
            <a:prstGeom prst="rect">
              <a:avLst/>
            </a:prstGeom>
            <a:noFill/>
          </p:spPr>
          <p:txBody>
            <a:bodyPr wrap="square" rtlCol="0">
              <a:spAutoFit/>
            </a:bodyPr>
            <a:lstStyle/>
            <a:p>
              <a:r>
                <a:rPr kumimoji="1" lang="ja-JP" altLang="en-US" sz="2000">
                  <a:solidFill>
                    <a:schemeClr val="tx1">
                      <a:lumMod val="85000"/>
                      <a:lumOff val="15000"/>
                    </a:schemeClr>
                  </a:solidFill>
                  <a:latin typeface="Hiragino Sans W4" panose="020B0400000000000000" pitchFamily="34" charset="-128"/>
                  <a:ea typeface="Hiragino Sans W4" panose="020B0400000000000000" pitchFamily="34" charset="-128"/>
                </a:rPr>
                <a:t>サインイン、サインアップ</a:t>
              </a:r>
              <a:endParaRPr kumimoji="1" lang="en-US" altLang="ja-JP" sz="2000" dirty="0">
                <a:solidFill>
                  <a:schemeClr val="tx1">
                    <a:lumMod val="85000"/>
                    <a:lumOff val="15000"/>
                  </a:schemeClr>
                </a:solidFill>
                <a:latin typeface="Hiragino Sans W4" panose="020B0400000000000000" pitchFamily="34" charset="-128"/>
                <a:ea typeface="Hiragino Sans W4" panose="020B0400000000000000" pitchFamily="34" charset="-128"/>
              </a:endParaRPr>
            </a:p>
            <a:p>
              <a:r>
                <a:rPr kumimoji="1" lang="ja-JP" altLang="en-US" sz="2000">
                  <a:solidFill>
                    <a:schemeClr val="tx1">
                      <a:lumMod val="85000"/>
                      <a:lumOff val="15000"/>
                    </a:schemeClr>
                  </a:solidFill>
                  <a:latin typeface="Hiragino Sans W4" panose="020B0400000000000000" pitchFamily="34" charset="-128"/>
                  <a:ea typeface="Hiragino Sans W4" panose="020B0400000000000000" pitchFamily="34" charset="-128"/>
                </a:rPr>
                <a:t>サインアウト機能を実装</a:t>
              </a:r>
            </a:p>
          </p:txBody>
        </p:sp>
      </p:grpSp>
      <p:grpSp>
        <p:nvGrpSpPr>
          <p:cNvPr id="4" name="グループ化 3">
            <a:extLst>
              <a:ext uri="{FF2B5EF4-FFF2-40B4-BE49-F238E27FC236}">
                <a16:creationId xmlns:a16="http://schemas.microsoft.com/office/drawing/2014/main" id="{470E35E1-D2BA-994D-A56E-3F8C0762C208}"/>
              </a:ext>
            </a:extLst>
          </p:cNvPr>
          <p:cNvGrpSpPr/>
          <p:nvPr/>
        </p:nvGrpSpPr>
        <p:grpSpPr>
          <a:xfrm>
            <a:off x="8480520" y="1313734"/>
            <a:ext cx="3391452" cy="5112874"/>
            <a:chOff x="4482921" y="1079056"/>
            <a:chExt cx="3154899" cy="4370336"/>
          </a:xfrm>
        </p:grpSpPr>
        <p:sp>
          <p:nvSpPr>
            <p:cNvPr id="16" name="四角形: 角を丸くする 6">
              <a:extLst>
                <a:ext uri="{FF2B5EF4-FFF2-40B4-BE49-F238E27FC236}">
                  <a16:creationId xmlns:a16="http://schemas.microsoft.com/office/drawing/2014/main" id="{5D7AE376-AE51-E054-748F-F29D2A1070C4}"/>
                </a:ext>
              </a:extLst>
            </p:cNvPr>
            <p:cNvSpPr/>
            <p:nvPr/>
          </p:nvSpPr>
          <p:spPr>
            <a:xfrm>
              <a:off x="4482921" y="1079056"/>
              <a:ext cx="3095627" cy="4370336"/>
            </a:xfrm>
            <a:prstGeom prst="roundRect">
              <a:avLst/>
            </a:prstGeom>
            <a:solidFill>
              <a:schemeClr val="accent2">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solidFill>
                  <a:schemeClr val="tx1"/>
                </a:solidFill>
                <a:latin typeface="Hiragino Sans W4" panose="020B0400000000000000" pitchFamily="34" charset="-128"/>
                <a:ea typeface="Hiragino Sans W4" panose="020B0400000000000000" pitchFamily="34" charset="-128"/>
              </a:endParaRPr>
            </a:p>
          </p:txBody>
        </p:sp>
        <p:pic>
          <p:nvPicPr>
            <p:cNvPr id="2" name="グラフィックス 2">
              <a:extLst>
                <a:ext uri="{FF2B5EF4-FFF2-40B4-BE49-F238E27FC236}">
                  <a16:creationId xmlns:a16="http://schemas.microsoft.com/office/drawing/2014/main" id="{4154480F-2275-40D1-67B6-5ED09BC0D0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8451" y="1476974"/>
              <a:ext cx="1435100" cy="1435100"/>
            </a:xfrm>
            <a:prstGeom prst="rect">
              <a:avLst/>
            </a:prstGeom>
          </p:spPr>
        </p:pic>
        <p:sp>
          <p:nvSpPr>
            <p:cNvPr id="20" name="テキスト ボックス 19">
              <a:extLst>
                <a:ext uri="{FF2B5EF4-FFF2-40B4-BE49-F238E27FC236}">
                  <a16:creationId xmlns:a16="http://schemas.microsoft.com/office/drawing/2014/main" id="{F51AC026-6EAB-275F-FD5D-7CAB23A788F9}"/>
                </a:ext>
              </a:extLst>
            </p:cNvPr>
            <p:cNvSpPr txBox="1"/>
            <p:nvPr/>
          </p:nvSpPr>
          <p:spPr>
            <a:xfrm>
              <a:off x="4713622" y="2951946"/>
              <a:ext cx="2924198" cy="954107"/>
            </a:xfrm>
            <a:prstGeom prst="rect">
              <a:avLst/>
            </a:prstGeom>
            <a:noFill/>
          </p:spPr>
          <p:txBody>
            <a:bodyPr wrap="none" rtlCol="0">
              <a:spAutoFit/>
            </a:bodyPr>
            <a:lstStyle/>
            <a:p>
              <a:r>
                <a:rPr lang="en" altLang="ja-JP" sz="2800" dirty="0">
                  <a:latin typeface="Hiragino Sans W4" panose="020B0400000000000000" pitchFamily="34" charset="-128"/>
                  <a:ea typeface="Hiragino Sans W4" panose="020B0400000000000000" pitchFamily="34" charset="-128"/>
                </a:rPr>
                <a:t>Money</a:t>
              </a:r>
            </a:p>
            <a:p>
              <a:r>
                <a:rPr lang="ja-JP" altLang="en-US" sz="2800">
                  <a:latin typeface="Hiragino Sans W4" panose="020B0400000000000000" pitchFamily="34" charset="-128"/>
                  <a:ea typeface="Hiragino Sans W4" panose="020B0400000000000000" pitchFamily="34" charset="-128"/>
                </a:rPr>
                <a:t>　</a:t>
              </a:r>
              <a:r>
                <a:rPr lang="en" altLang="ja-JP" sz="2800" dirty="0">
                  <a:latin typeface="Hiragino Sans W4" panose="020B0400000000000000" pitchFamily="34" charset="-128"/>
                  <a:ea typeface="Hiragino Sans W4" panose="020B0400000000000000" pitchFamily="34" charset="-128"/>
                </a:rPr>
                <a:t>M</a:t>
              </a:r>
              <a:r>
                <a:rPr kumimoji="1" lang="en" altLang="ja-JP" sz="2800" dirty="0">
                  <a:latin typeface="Hiragino Sans W4" panose="020B0400000000000000" pitchFamily="34" charset="-128"/>
                  <a:ea typeface="Hiragino Sans W4" panose="020B0400000000000000" pitchFamily="34" charset="-128"/>
                </a:rPr>
                <a:t>anagement</a:t>
              </a:r>
              <a:endParaRPr kumimoji="1" lang="ja-JP" altLang="en-US" sz="2800">
                <a:latin typeface="Hiragino Sans W4" panose="020B0400000000000000" pitchFamily="34" charset="-128"/>
                <a:ea typeface="Hiragino Sans W4" panose="020B0400000000000000" pitchFamily="34" charset="-128"/>
              </a:endParaRPr>
            </a:p>
          </p:txBody>
        </p:sp>
        <p:sp>
          <p:nvSpPr>
            <p:cNvPr id="14" name="テキスト ボックス 13">
              <a:extLst>
                <a:ext uri="{FF2B5EF4-FFF2-40B4-BE49-F238E27FC236}">
                  <a16:creationId xmlns:a16="http://schemas.microsoft.com/office/drawing/2014/main" id="{701CC597-15A0-C38D-6C5B-1B52D985D466}"/>
                </a:ext>
              </a:extLst>
            </p:cNvPr>
            <p:cNvSpPr txBox="1"/>
            <p:nvPr/>
          </p:nvSpPr>
          <p:spPr>
            <a:xfrm>
              <a:off x="4542193" y="4008660"/>
              <a:ext cx="3095627" cy="710312"/>
            </a:xfrm>
            <a:prstGeom prst="rect">
              <a:avLst/>
            </a:prstGeom>
            <a:noFill/>
          </p:spPr>
          <p:txBody>
            <a:bodyPr wrap="square" rtlCol="0">
              <a:spAutoFit/>
            </a:bodyPr>
            <a:lstStyle/>
            <a:p>
              <a:r>
                <a:rPr lang="ja-JP" altLang="en-US" sz="2400">
                  <a:solidFill>
                    <a:schemeClr val="tx1">
                      <a:lumMod val="85000"/>
                      <a:lumOff val="15000"/>
                    </a:schemeClr>
                  </a:solidFill>
                  <a:latin typeface="Hiragino Sans W4" panose="020B0400000000000000" pitchFamily="34" charset="-128"/>
                  <a:ea typeface="Hiragino Sans W4" panose="020B0400000000000000" pitchFamily="34" charset="-128"/>
                </a:rPr>
                <a:t>予算を設定し</a:t>
              </a:r>
              <a:endParaRPr lang="en-US" altLang="ja-JP" sz="2400" dirty="0">
                <a:solidFill>
                  <a:schemeClr val="tx1">
                    <a:lumMod val="85000"/>
                    <a:lumOff val="15000"/>
                  </a:schemeClr>
                </a:solidFill>
                <a:latin typeface="Hiragino Sans W4" panose="020B0400000000000000" pitchFamily="34" charset="-128"/>
                <a:ea typeface="Hiragino Sans W4" panose="020B0400000000000000" pitchFamily="34" charset="-128"/>
              </a:endParaRPr>
            </a:p>
            <a:p>
              <a:r>
                <a:rPr lang="ja-JP" altLang="en-US" sz="2400">
                  <a:solidFill>
                    <a:schemeClr val="tx1">
                      <a:lumMod val="85000"/>
                      <a:lumOff val="15000"/>
                    </a:schemeClr>
                  </a:solidFill>
                  <a:latin typeface="Hiragino Sans W4" panose="020B0400000000000000" pitchFamily="34" charset="-128"/>
                  <a:ea typeface="Hiragino Sans W4" panose="020B0400000000000000" pitchFamily="34" charset="-128"/>
                </a:rPr>
                <a:t>無駄遣いを抑制します</a:t>
              </a:r>
              <a:endParaRPr kumimoji="1" lang="ja-JP" altLang="en-US" sz="2400">
                <a:solidFill>
                  <a:schemeClr val="tx1">
                    <a:lumMod val="85000"/>
                    <a:lumOff val="15000"/>
                  </a:schemeClr>
                </a:solidFill>
                <a:latin typeface="Hiragino Sans W4" panose="020B0400000000000000" pitchFamily="34" charset="-128"/>
                <a:ea typeface="Hiragino Sans W4" panose="020B0400000000000000" pitchFamily="34" charset="-128"/>
              </a:endParaRPr>
            </a:p>
          </p:txBody>
        </p:sp>
      </p:grpSp>
      <p:grpSp>
        <p:nvGrpSpPr>
          <p:cNvPr id="21" name="グループ化 20">
            <a:extLst>
              <a:ext uri="{FF2B5EF4-FFF2-40B4-BE49-F238E27FC236}">
                <a16:creationId xmlns:a16="http://schemas.microsoft.com/office/drawing/2014/main" id="{34BDDB96-D5D0-D96F-36FD-69460DA89664}"/>
              </a:ext>
            </a:extLst>
          </p:cNvPr>
          <p:cNvGrpSpPr/>
          <p:nvPr/>
        </p:nvGrpSpPr>
        <p:grpSpPr>
          <a:xfrm>
            <a:off x="4453760" y="1323169"/>
            <a:ext cx="3762958" cy="5112874"/>
            <a:chOff x="8112381" y="1087121"/>
            <a:chExt cx="3329009" cy="4370336"/>
          </a:xfrm>
        </p:grpSpPr>
        <p:sp>
          <p:nvSpPr>
            <p:cNvPr id="17" name="四角形: 角を丸くする 6">
              <a:extLst>
                <a:ext uri="{FF2B5EF4-FFF2-40B4-BE49-F238E27FC236}">
                  <a16:creationId xmlns:a16="http://schemas.microsoft.com/office/drawing/2014/main" id="{6C121A34-5D29-ACDD-C61C-6E382E52D6C4}"/>
                </a:ext>
              </a:extLst>
            </p:cNvPr>
            <p:cNvSpPr/>
            <p:nvPr/>
          </p:nvSpPr>
          <p:spPr>
            <a:xfrm>
              <a:off x="8112381" y="1087121"/>
              <a:ext cx="3095627" cy="4370336"/>
            </a:xfrm>
            <a:prstGeom prst="roundRect">
              <a:avLst/>
            </a:prstGeom>
            <a:solidFill>
              <a:schemeClr val="accent2">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solidFill>
                  <a:schemeClr val="tx1"/>
                </a:solidFill>
                <a:latin typeface="Hiragino Sans W4" panose="020B0400000000000000" pitchFamily="34" charset="-128"/>
                <a:ea typeface="Hiragino Sans W4" panose="020B0400000000000000" pitchFamily="34" charset="-128"/>
              </a:endParaRPr>
            </a:p>
          </p:txBody>
        </p:sp>
        <p:pic>
          <p:nvPicPr>
            <p:cNvPr id="6" name="グラフィックス 6">
              <a:extLst>
                <a:ext uri="{FF2B5EF4-FFF2-40B4-BE49-F238E27FC236}">
                  <a16:creationId xmlns:a16="http://schemas.microsoft.com/office/drawing/2014/main" id="{38557688-68BC-E792-9489-589CD37B1E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14026" y="1593791"/>
              <a:ext cx="1201466" cy="1201466"/>
            </a:xfrm>
            <a:prstGeom prst="rect">
              <a:avLst/>
            </a:prstGeom>
          </p:spPr>
        </p:pic>
        <p:sp>
          <p:nvSpPr>
            <p:cNvPr id="19" name="テキスト ボックス 18">
              <a:extLst>
                <a:ext uri="{FF2B5EF4-FFF2-40B4-BE49-F238E27FC236}">
                  <a16:creationId xmlns:a16="http://schemas.microsoft.com/office/drawing/2014/main" id="{585AF95D-EFFF-9139-1F6D-DA7B5590841D}"/>
                </a:ext>
              </a:extLst>
            </p:cNvPr>
            <p:cNvSpPr txBox="1"/>
            <p:nvPr/>
          </p:nvSpPr>
          <p:spPr>
            <a:xfrm>
              <a:off x="8651752" y="3055231"/>
              <a:ext cx="2016883" cy="552465"/>
            </a:xfrm>
            <a:prstGeom prst="rect">
              <a:avLst/>
            </a:prstGeom>
            <a:noFill/>
          </p:spPr>
          <p:txBody>
            <a:bodyPr wrap="none" rtlCol="0">
              <a:spAutoFit/>
            </a:bodyPr>
            <a:lstStyle/>
            <a:p>
              <a:r>
                <a:rPr kumimoji="1" lang="en-US" altLang="ja-JP" sz="3600" dirty="0">
                  <a:latin typeface="Hiragino Sans W4" panose="020B0400000000000000" pitchFamily="34" charset="-128"/>
                  <a:ea typeface="Hiragino Sans W4" panose="020B0400000000000000" pitchFamily="34" charset="-128"/>
                </a:rPr>
                <a:t>Calend</a:t>
              </a:r>
              <a:r>
                <a:rPr lang="en-US" altLang="ja-JP" sz="3600" dirty="0">
                  <a:latin typeface="Hiragino Sans W4" panose="020B0400000000000000" pitchFamily="34" charset="-128"/>
                  <a:ea typeface="Hiragino Sans W4" panose="020B0400000000000000" pitchFamily="34" charset="-128"/>
                </a:rPr>
                <a:t>a</a:t>
              </a:r>
              <a:r>
                <a:rPr kumimoji="1" lang="en-US" altLang="ja-JP" sz="3600" dirty="0">
                  <a:latin typeface="Hiragino Sans W4" panose="020B0400000000000000" pitchFamily="34" charset="-128"/>
                  <a:ea typeface="Hiragino Sans W4" panose="020B0400000000000000" pitchFamily="34" charset="-128"/>
                </a:rPr>
                <a:t>r</a:t>
              </a:r>
              <a:endParaRPr kumimoji="1" lang="ja-JP" altLang="en-US" sz="3600">
                <a:latin typeface="Hiragino Sans W4" panose="020B0400000000000000" pitchFamily="34" charset="-128"/>
                <a:ea typeface="Hiragino Sans W4" panose="020B0400000000000000" pitchFamily="34" charset="-128"/>
              </a:endParaRPr>
            </a:p>
          </p:txBody>
        </p:sp>
        <p:sp>
          <p:nvSpPr>
            <p:cNvPr id="18" name="テキスト ボックス 17">
              <a:extLst>
                <a:ext uri="{FF2B5EF4-FFF2-40B4-BE49-F238E27FC236}">
                  <a16:creationId xmlns:a16="http://schemas.microsoft.com/office/drawing/2014/main" id="{0D145767-2E62-B143-6270-2851C54804A7}"/>
                </a:ext>
              </a:extLst>
            </p:cNvPr>
            <p:cNvSpPr txBox="1"/>
            <p:nvPr/>
          </p:nvSpPr>
          <p:spPr>
            <a:xfrm>
              <a:off x="8345763" y="4008660"/>
              <a:ext cx="3095627" cy="710312"/>
            </a:xfrm>
            <a:prstGeom prst="rect">
              <a:avLst/>
            </a:prstGeom>
            <a:noFill/>
          </p:spPr>
          <p:txBody>
            <a:bodyPr wrap="square" rtlCol="0">
              <a:spAutoFit/>
            </a:bodyPr>
            <a:lstStyle/>
            <a:p>
              <a:r>
                <a:rPr kumimoji="1" lang="ja-JP" altLang="en-US" sz="2400">
                  <a:solidFill>
                    <a:schemeClr val="tx1">
                      <a:lumMod val="85000"/>
                      <a:lumOff val="15000"/>
                    </a:schemeClr>
                  </a:solidFill>
                  <a:latin typeface="Hiragino Sans W4" panose="020B0400000000000000" pitchFamily="34" charset="-128"/>
                  <a:ea typeface="Hiragino Sans W4" panose="020B0400000000000000" pitchFamily="34" charset="-128"/>
                </a:rPr>
                <a:t>日付、時間を設定し、予定を管理します</a:t>
              </a:r>
            </a:p>
          </p:txBody>
        </p:sp>
      </p:grpSp>
    </p:spTree>
    <p:extLst>
      <p:ext uri="{BB962C8B-B14F-4D97-AF65-F5344CB8AC3E}">
        <p14:creationId xmlns:p14="http://schemas.microsoft.com/office/powerpoint/2010/main" val="1846171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4E34AF17-E201-8C7A-63E3-0A5C181BC8F6}"/>
              </a:ext>
            </a:extLst>
          </p:cNvPr>
          <p:cNvSpPr>
            <a:spLocks noGrp="1"/>
          </p:cNvSpPr>
          <p:nvPr>
            <p:ph type="ctrTitle"/>
          </p:nvPr>
        </p:nvSpPr>
        <p:spPr>
          <a:xfrm>
            <a:off x="252663" y="141504"/>
            <a:ext cx="1576137" cy="942315"/>
          </a:xfrm>
        </p:spPr>
        <p:txBody>
          <a:bodyPr anchor="b">
            <a:noAutofit/>
          </a:bodyPr>
          <a:lstStyle/>
          <a:p>
            <a:pPr algn="l"/>
            <a:r>
              <a:rPr kumimoji="1" lang="ja-JP" altLang="en-US" sz="4000">
                <a:solidFill>
                  <a:schemeClr val="tx2"/>
                </a:solidFill>
                <a:latin typeface="Hiragino Sans W4" panose="020B0400000000000000" pitchFamily="34" charset="-128"/>
                <a:ea typeface="Hiragino Sans W4"/>
              </a:rPr>
              <a:t>認証</a:t>
            </a:r>
            <a:endParaRPr kumimoji="1" lang="ja-JP" altLang="en-US" sz="4000">
              <a:solidFill>
                <a:schemeClr val="tx2"/>
              </a:solidFill>
              <a:latin typeface="Hiragino Sans W4" panose="020B0400000000000000" pitchFamily="34" charset="-128"/>
              <a:ea typeface="Hiragino Sans W4" panose="020B0400000000000000" pitchFamily="34" charset="-128"/>
            </a:endParaRPr>
          </a:p>
        </p:txBody>
      </p:sp>
      <p:sp>
        <p:nvSpPr>
          <p:cNvPr id="3" name="テキスト ボックス 2">
            <a:extLst>
              <a:ext uri="{FF2B5EF4-FFF2-40B4-BE49-F238E27FC236}">
                <a16:creationId xmlns:a16="http://schemas.microsoft.com/office/drawing/2014/main" id="{01002085-CE05-9206-D690-64C4D6494D96}"/>
              </a:ext>
            </a:extLst>
          </p:cNvPr>
          <p:cNvSpPr txBox="1"/>
          <p:nvPr/>
        </p:nvSpPr>
        <p:spPr>
          <a:xfrm>
            <a:off x="1984349" y="3912072"/>
            <a:ext cx="184731" cy="523220"/>
          </a:xfrm>
          <a:prstGeom prst="rect">
            <a:avLst/>
          </a:prstGeom>
          <a:noFill/>
        </p:spPr>
        <p:txBody>
          <a:bodyPr wrap="none" lIns="91440" tIns="45720" rIns="91440" bIns="45720" rtlCol="0" anchor="t">
            <a:spAutoFit/>
          </a:bodyPr>
          <a:lstStyle/>
          <a:p>
            <a:endParaRPr lang="en-US" altLang="ja-JP" sz="2800" dirty="0">
              <a:latin typeface="Hiragino Sans W4" panose="020B0400000000000000" pitchFamily="34" charset="-128"/>
              <a:ea typeface="Hiragino Sans W4" panose="020B0400000000000000" pitchFamily="34" charset="-128"/>
            </a:endParaRPr>
          </a:p>
        </p:txBody>
      </p:sp>
      <p:pic>
        <p:nvPicPr>
          <p:cNvPr id="21" name="Google Shape;64;p13">
            <a:extLst>
              <a:ext uri="{FF2B5EF4-FFF2-40B4-BE49-F238E27FC236}">
                <a16:creationId xmlns:a16="http://schemas.microsoft.com/office/drawing/2014/main" id="{30561610-8DDE-CC9C-8A04-0C196AA7BBBC}"/>
              </a:ext>
            </a:extLst>
          </p:cNvPr>
          <p:cNvPicPr preferRelativeResize="0"/>
          <p:nvPr/>
        </p:nvPicPr>
        <p:blipFill>
          <a:blip r:embed="rId3">
            <a:alphaModFix/>
          </a:blip>
          <a:stretch>
            <a:fillRect/>
          </a:stretch>
        </p:blipFill>
        <p:spPr>
          <a:xfrm>
            <a:off x="745067" y="1083820"/>
            <a:ext cx="3898231" cy="1957116"/>
          </a:xfrm>
          <a:prstGeom prst="rect">
            <a:avLst/>
          </a:prstGeom>
          <a:noFill/>
          <a:ln>
            <a:noFill/>
          </a:ln>
        </p:spPr>
      </p:pic>
      <p:sp>
        <p:nvSpPr>
          <p:cNvPr id="22" name="テキスト ボックス 21">
            <a:extLst>
              <a:ext uri="{FF2B5EF4-FFF2-40B4-BE49-F238E27FC236}">
                <a16:creationId xmlns:a16="http://schemas.microsoft.com/office/drawing/2014/main" id="{B6B5123F-B8B7-84C4-013A-E2AFA4FD687B}"/>
              </a:ext>
            </a:extLst>
          </p:cNvPr>
          <p:cNvSpPr txBox="1"/>
          <p:nvPr/>
        </p:nvSpPr>
        <p:spPr>
          <a:xfrm>
            <a:off x="4643298" y="1902010"/>
            <a:ext cx="7109639" cy="646331"/>
          </a:xfrm>
          <a:prstGeom prst="rect">
            <a:avLst/>
          </a:prstGeom>
          <a:noFill/>
        </p:spPr>
        <p:txBody>
          <a:bodyPr wrap="none" rtlCol="0">
            <a:spAutoFit/>
          </a:bodyPr>
          <a:lstStyle/>
          <a:p>
            <a:r>
              <a:rPr kumimoji="1" lang="ja-JP" altLang="en-US" sz="3600">
                <a:latin typeface="Hiragino Sans W4" panose="020B0400000000000000" pitchFamily="34" charset="-128"/>
                <a:ea typeface="Hiragino Sans W4" panose="020B0400000000000000" pitchFamily="34" charset="-128"/>
              </a:rPr>
              <a:t>を用いたメアド＆パスワード認証</a:t>
            </a:r>
          </a:p>
        </p:txBody>
      </p:sp>
      <p:sp>
        <p:nvSpPr>
          <p:cNvPr id="24" name="テキスト ボックス 23">
            <a:extLst>
              <a:ext uri="{FF2B5EF4-FFF2-40B4-BE49-F238E27FC236}">
                <a16:creationId xmlns:a16="http://schemas.microsoft.com/office/drawing/2014/main" id="{494C77B1-F6DA-0C1A-69F0-D882D85D98DB}"/>
              </a:ext>
            </a:extLst>
          </p:cNvPr>
          <p:cNvSpPr txBox="1"/>
          <p:nvPr/>
        </p:nvSpPr>
        <p:spPr>
          <a:xfrm>
            <a:off x="2543149" y="3465796"/>
            <a:ext cx="9417963" cy="1938992"/>
          </a:xfrm>
          <a:prstGeom prst="rect">
            <a:avLst/>
          </a:prstGeom>
          <a:noFill/>
        </p:spPr>
        <p:txBody>
          <a:bodyPr wrap="none" rtlCol="0">
            <a:spAutoFit/>
          </a:bodyPr>
          <a:lstStyle/>
          <a:p>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ユーザ一人一人専用のカレンダーを作成</a:t>
            </a:r>
            <a:endParaRPr kumimoji="1"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endParaRPr kumimoji="1"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r>
              <a:rPr lang="ja-JP" altLang="en-US" sz="4000">
                <a:solidFill>
                  <a:schemeClr val="accent2">
                    <a:lumMod val="75000"/>
                  </a:schemeClr>
                </a:solidFill>
                <a:latin typeface="Hiragino Sans W4" panose="020B0400000000000000" pitchFamily="34" charset="-128"/>
                <a:ea typeface="Hiragino Sans W4" panose="020B0400000000000000" pitchFamily="34" charset="-128"/>
              </a:rPr>
              <a:t>バックエンドの負担を軽減</a:t>
            </a:r>
            <a:endPar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endParaRPr>
          </a:p>
        </p:txBody>
      </p:sp>
      <p:sp>
        <p:nvSpPr>
          <p:cNvPr id="25" name="右矢印 24">
            <a:extLst>
              <a:ext uri="{FF2B5EF4-FFF2-40B4-BE49-F238E27FC236}">
                <a16:creationId xmlns:a16="http://schemas.microsoft.com/office/drawing/2014/main" id="{60E64E35-9B87-4D7A-E667-E1BF5FE75454}"/>
              </a:ext>
            </a:extLst>
          </p:cNvPr>
          <p:cNvSpPr/>
          <p:nvPr/>
        </p:nvSpPr>
        <p:spPr>
          <a:xfrm>
            <a:off x="595654" y="3740554"/>
            <a:ext cx="1761067" cy="1341994"/>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25673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1383</TotalTime>
  <Words>909</Words>
  <Application>Microsoft Macintosh PowerPoint</Application>
  <PresentationFormat>ワイド画面</PresentationFormat>
  <Paragraphs>111</Paragraphs>
  <Slides>18</Slides>
  <Notes>16</Notes>
  <HiddenSlides>0</HiddenSlides>
  <MMClips>4</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Hiragino Sans W4</vt:lpstr>
      <vt:lpstr>游ゴシック</vt:lpstr>
      <vt:lpstr>游ゴシック Light</vt:lpstr>
      <vt:lpstr>Arial</vt:lpstr>
      <vt:lpstr>Office テーマ</vt:lpstr>
      <vt:lpstr>ストワズ</vt:lpstr>
      <vt:lpstr>PowerPoint プレゼンテーション</vt:lpstr>
      <vt:lpstr>PowerPoint プレゼンテーション</vt:lpstr>
      <vt:lpstr>PowerPoint プレゼンテーション</vt:lpstr>
      <vt:lpstr>ストワズ</vt:lpstr>
      <vt:lpstr>PowerPoint プレゼンテーション</vt:lpstr>
      <vt:lpstr>PowerPoint プレゼンテーション</vt:lpstr>
      <vt:lpstr>機能</vt:lpstr>
      <vt:lpstr>認証</vt:lpstr>
      <vt:lpstr>PowerPoint プレゼンテーション</vt:lpstr>
      <vt:lpstr>カレンダー</vt:lpstr>
      <vt:lpstr>PowerPoint プレゼンテーション</vt:lpstr>
      <vt:lpstr>予算管理</vt:lpstr>
      <vt:lpstr>PowerPoint プレゼンテーション</vt:lpstr>
      <vt:lpstr>技術構成</vt:lpstr>
      <vt:lpstr>ストワズ</vt:lpstr>
      <vt:lpstr>３.感想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3班</dc:title>
  <dc:creator>二見　龍介</dc:creator>
  <cp:lastModifiedBy>水谷　祐生</cp:lastModifiedBy>
  <cp:revision>28</cp:revision>
  <dcterms:created xsi:type="dcterms:W3CDTF">2023-01-19T06:31:34Z</dcterms:created>
  <dcterms:modified xsi:type="dcterms:W3CDTF">2023-02-02T05:38:45Z</dcterms:modified>
</cp:coreProperties>
</file>